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7" r:id="rId5"/>
    <p:sldId id="285" r:id="rId6"/>
    <p:sldId id="269" r:id="rId7"/>
    <p:sldId id="286" r:id="rId8"/>
    <p:sldId id="263" r:id="rId9"/>
    <p:sldId id="261" r:id="rId10"/>
    <p:sldId id="289" r:id="rId11"/>
    <p:sldId id="288" r:id="rId12"/>
    <p:sldId id="293" r:id="rId13"/>
    <p:sldId id="292" r:id="rId14"/>
    <p:sldId id="291" r:id="rId15"/>
    <p:sldId id="295" r:id="rId16"/>
    <p:sldId id="296" r:id="rId17"/>
    <p:sldId id="297" r:id="rId18"/>
    <p:sldId id="298" r:id="rId19"/>
    <p:sldId id="300" r:id="rId20"/>
  </p:sldIdLst>
  <p:sldSz cx="12188825" cy="6858000"/>
  <p:notesSz cx="6858000" cy="17526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34472-F49E-AF60-90A5-AB0A9E4BD9F2}" v="6" dt="2018-10-10T14:06:39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7" autoAdjust="0"/>
    <p:restoredTop sz="94660"/>
  </p:normalViewPr>
  <p:slideViewPr>
    <p:cSldViewPr>
      <p:cViewPr varScale="1">
        <p:scale>
          <a:sx n="83" d="100"/>
          <a:sy n="83" d="100"/>
        </p:scale>
        <p:origin x="72" y="213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11/21/2018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11/21/2018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https://www.yourunion.net/voice/academicreps/educationdiscretionaryfund/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97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8B0C4-0509-4001-8A5E-D7FBB30552D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79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Award is also listed on your HEAR degree transcript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GB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49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11/21/2018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11/21/2018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11/21/2018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11/21/2018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11/21/2018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916" y="2336873"/>
            <a:ext cx="8735325" cy="2000251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  <a:t>SOCIAL </a:t>
            </a:r>
            <a:br>
              <a:rPr lang="en-GB" sz="48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</a:br>
            <a:r>
              <a:rPr lang="en-GB" sz="48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  <a:t>REPRESENTATIVES</a:t>
            </a:r>
            <a:endParaRPr lang="en-US" sz="4800" dirty="0">
              <a:latin typeface="Garamond" panose="02020404030301010803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17948" y="4725144"/>
            <a:ext cx="8735325" cy="17526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  <a:t>2018-2019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17412-6791-4A8E-9E4F-E57D2FCA5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1074246"/>
            <a:ext cx="2088232" cy="2490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DA7C93-2773-4EA3-9906-1D43C898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991602"/>
            <a:ext cx="1973072" cy="2390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ACA03-D849-4C10-8393-435F46DCF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6" y="836712"/>
            <a:ext cx="3570304" cy="2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E7B99E-B56F-46CA-8769-7B8CAE67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06613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>
                <a:solidFill>
                  <a:schemeClr val="lt1"/>
                </a:solidFill>
                <a:latin typeface="Garamond" panose="02020404030301010803" pitchFamily="18" charset="0"/>
                <a:sym typeface="Cabin"/>
              </a:rPr>
              <a:t>TIPS FOR APPROACHING STAFF: RECOGNITION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916105-7AF8-4615-A4DF-65160B7ADADE}"/>
              </a:ext>
            </a:extLst>
          </p:cNvPr>
          <p:cNvSpPr/>
          <p:nvPr/>
        </p:nvSpPr>
        <p:spPr>
          <a:xfrm>
            <a:off x="1196494" y="2274838"/>
            <a:ext cx="6092825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279400">
              <a:spcBef>
                <a:spcPts val="0"/>
              </a:spcBef>
            </a:pPr>
            <a:r>
              <a:rPr lang="en-GB" sz="2800" b="1" dirty="0"/>
              <a:t>Recognise that they’re busy</a:t>
            </a:r>
          </a:p>
          <a:p>
            <a:pPr marL="342900" lvl="0" indent="-279400">
              <a:buClr>
                <a:schemeClr val="accent1"/>
              </a:buClr>
              <a:buSzPct val="85000"/>
              <a:buFont typeface="Noto Sans Symbols"/>
              <a:buChar char="●"/>
            </a:pPr>
            <a:endParaRPr lang="en-GB" sz="2800" dirty="0"/>
          </a:p>
          <a:p>
            <a:pPr marL="1778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i="1" dirty="0"/>
              <a:t>Set their time expectations</a:t>
            </a:r>
          </a:p>
          <a:p>
            <a:pPr marL="342900" lvl="0" indent="-279400">
              <a:buClr>
                <a:schemeClr val="accent1"/>
              </a:buClr>
              <a:buSzPct val="85000"/>
              <a:buFont typeface="Noto Sans Symbols"/>
              <a:buChar char="●"/>
            </a:pPr>
            <a:endParaRPr lang="en-GB" dirty="0">
              <a:solidFill>
                <a:schemeClr val="lt1"/>
              </a:solidFill>
              <a:sym typeface="Cabin"/>
            </a:endParaRPr>
          </a:p>
          <a:p>
            <a:pPr marL="1778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i="1" dirty="0"/>
              <a:t>Why them and not someone else?</a:t>
            </a:r>
          </a:p>
          <a:p>
            <a:pPr lvl="0" indent="-279400" algn="ctr">
              <a:spcBef>
                <a:spcPts val="0"/>
              </a:spcBef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68E7E-2CE0-4DEB-A769-64FD6E466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177" y="2163480"/>
            <a:ext cx="5840859" cy="25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92" y="6583"/>
            <a:ext cx="10512862" cy="13252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>
                <a:solidFill>
                  <a:schemeClr val="lt1"/>
                </a:solidFill>
                <a:latin typeface="Garamond" panose="02020404030301010803" pitchFamily="18" charset="0"/>
                <a:sym typeface="Cabin"/>
              </a:rPr>
              <a:t>TIPS FOR APPROACHING STAFF: PLANNING</a:t>
            </a:r>
            <a:endParaRPr lang="en-GB" sz="4400" b="1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B6B06-1D53-4174-AF4B-2C024807B0FD}"/>
              </a:ext>
            </a:extLst>
          </p:cNvPr>
          <p:cNvSpPr txBox="1"/>
          <p:nvPr/>
        </p:nvSpPr>
        <p:spPr>
          <a:xfrm>
            <a:off x="727306" y="3193273"/>
            <a:ext cx="11021686" cy="2369855"/>
          </a:xfrm>
          <a:prstGeom prst="rect">
            <a:avLst/>
          </a:prstGeom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indent="-279400">
              <a:spcBef>
                <a:spcPts val="0"/>
              </a:spcBef>
            </a:pPr>
            <a:r>
              <a:rPr lang="en-GB" sz="2800" b="1" dirty="0"/>
              <a:t>Have a thought-through plan</a:t>
            </a:r>
          </a:p>
          <a:p>
            <a:pPr marL="342900" lvl="0" indent="-279400">
              <a:buClr>
                <a:schemeClr val="accent1"/>
              </a:buClr>
              <a:buSzPct val="85000"/>
              <a:buFont typeface="Noto Sans Symbols"/>
              <a:buChar char="●"/>
            </a:pPr>
            <a:endParaRPr lang="en-GB" dirty="0"/>
          </a:p>
          <a:p>
            <a:pPr marL="635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i="1" dirty="0"/>
              <a:t>How can it </a:t>
            </a:r>
            <a:r>
              <a:rPr lang="en-GB" i="1" u="sng" dirty="0"/>
              <a:t>fit</a:t>
            </a:r>
            <a:r>
              <a:rPr lang="en-GB" i="1" dirty="0"/>
              <a:t> their busy schedule?</a:t>
            </a:r>
          </a:p>
          <a:p>
            <a:pPr marL="342900" lvl="0" indent="-279400">
              <a:buClr>
                <a:schemeClr val="accent1"/>
              </a:buClr>
              <a:buSzPct val="85000"/>
              <a:buFont typeface="Noto Sans Symbols"/>
              <a:buChar char="●"/>
            </a:pPr>
            <a:endParaRPr lang="en-GB" dirty="0">
              <a:solidFill>
                <a:schemeClr val="lt1"/>
              </a:solidFill>
              <a:sym typeface="Cabin"/>
            </a:endParaRPr>
          </a:p>
          <a:p>
            <a:pPr marL="635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i="1" dirty="0"/>
              <a:t>Make clear what </a:t>
            </a:r>
            <a:r>
              <a:rPr lang="en-GB" i="1" u="sng" dirty="0"/>
              <a:t>you</a:t>
            </a:r>
            <a:r>
              <a:rPr lang="en-GB" i="1" dirty="0"/>
              <a:t> are doing that is already in place to make the event a reality</a:t>
            </a:r>
          </a:p>
          <a:p>
            <a:pPr lvl="0" indent="-279400" algn="ctr">
              <a:spcBef>
                <a:spcPts val="0"/>
              </a:spcBef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D3C29-B98E-45C6-B704-246DC2D1B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1749392"/>
            <a:ext cx="4339532" cy="28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E7B99E-B56F-46CA-8769-7B8CAE67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13813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>
                <a:solidFill>
                  <a:schemeClr val="lt1"/>
                </a:solidFill>
                <a:latin typeface="Garamond" panose="02020404030301010803" pitchFamily="18" charset="0"/>
                <a:sym typeface="Cabin"/>
              </a:rPr>
              <a:t>TIPS FOR APPROACHING STAFF: DELEGATION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A1581A-655A-4A47-84E0-13D88ECB772E}"/>
              </a:ext>
            </a:extLst>
          </p:cNvPr>
          <p:cNvSpPr/>
          <p:nvPr/>
        </p:nvSpPr>
        <p:spPr>
          <a:xfrm>
            <a:off x="1269876" y="2290861"/>
            <a:ext cx="6092825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279400">
              <a:spcBef>
                <a:spcPts val="0"/>
              </a:spcBef>
            </a:pPr>
            <a:r>
              <a:rPr lang="en-GB" sz="2800" b="1" dirty="0"/>
              <a:t>Spread the load</a:t>
            </a:r>
          </a:p>
          <a:p>
            <a:pPr marL="342900" lvl="0" indent="-279400">
              <a:buClr>
                <a:schemeClr val="accent1"/>
              </a:buClr>
              <a:buSzPct val="85000"/>
              <a:buFont typeface="Noto Sans Symbols"/>
              <a:buChar char="●"/>
            </a:pPr>
            <a:endParaRPr lang="en-GB" dirty="0"/>
          </a:p>
          <a:p>
            <a:pPr marL="635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i="1" dirty="0"/>
              <a:t>Can new members of staff contribute?</a:t>
            </a:r>
          </a:p>
          <a:p>
            <a:pPr marL="342900" lvl="0" indent="-279400">
              <a:buClr>
                <a:schemeClr val="accent1"/>
              </a:buClr>
              <a:buSzPct val="85000"/>
              <a:buFont typeface="Noto Sans Symbols"/>
              <a:buChar char="●"/>
            </a:pPr>
            <a:endParaRPr lang="en-GB" dirty="0">
              <a:solidFill>
                <a:schemeClr val="lt1"/>
              </a:solidFill>
              <a:sym typeface="Cabin"/>
            </a:endParaRPr>
          </a:p>
          <a:p>
            <a:pPr marL="635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i="1" dirty="0"/>
              <a:t>Who may appreciate the invitation?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82EA0-C13F-43E1-97B6-1A9DA2524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988840"/>
            <a:ext cx="5016196" cy="333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5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E7B99E-B56F-46CA-8769-7B8CAE67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13813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>
                <a:solidFill>
                  <a:schemeClr val="lt1"/>
                </a:solidFill>
                <a:latin typeface="Garamond" panose="02020404030301010803" pitchFamily="18" charset="0"/>
                <a:sym typeface="Cabin"/>
              </a:rPr>
              <a:t>TIPS FOR APPROACHING STAFF: ACKNOWLEDGEMENT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21EB8-E3F8-47D2-9AE9-7717DB2A4F44}"/>
              </a:ext>
            </a:extLst>
          </p:cNvPr>
          <p:cNvSpPr txBox="1"/>
          <p:nvPr/>
        </p:nvSpPr>
        <p:spPr>
          <a:xfrm>
            <a:off x="981844" y="1988840"/>
            <a:ext cx="48245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9400">
              <a:spcBef>
                <a:spcPts val="0"/>
              </a:spcBef>
            </a:pPr>
            <a:r>
              <a:rPr lang="en-GB" sz="2800" b="1" dirty="0"/>
              <a:t>Acknowledge their contribution (in writing)</a:t>
            </a:r>
          </a:p>
          <a:p>
            <a:pPr marL="342900" lvl="0" indent="-279400">
              <a:buClr>
                <a:schemeClr val="accent1"/>
              </a:buClr>
              <a:buSzPct val="85000"/>
              <a:buFont typeface="Noto Sans Symbols"/>
              <a:buChar char="●"/>
            </a:pPr>
            <a:endParaRPr lang="en-GB" sz="2800" dirty="0"/>
          </a:p>
          <a:p>
            <a:pPr marL="635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i="1" dirty="0"/>
              <a:t>What was their impact on the event?</a:t>
            </a:r>
          </a:p>
          <a:p>
            <a:pPr marL="342900" lvl="0" indent="-279400">
              <a:buClr>
                <a:schemeClr val="accent1"/>
              </a:buClr>
              <a:buSzPct val="85000"/>
              <a:buFont typeface="Noto Sans Symbols"/>
              <a:buChar char="●"/>
            </a:pPr>
            <a:endParaRPr lang="en-GB" dirty="0">
              <a:solidFill>
                <a:schemeClr val="lt1"/>
              </a:solidFill>
              <a:sym typeface="Cabin"/>
            </a:endParaRPr>
          </a:p>
          <a:p>
            <a:pPr marL="635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i="1" dirty="0"/>
              <a:t>What efforts had they gone 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</p:txBody>
      </p:sp>
      <p:pic>
        <p:nvPicPr>
          <p:cNvPr id="5" name="Picture 2" descr="http://xoombi.com/wp-content/uploads/2013/04/Thank-you-post-it.jpg">
            <a:extLst>
              <a:ext uri="{FF2B5EF4-FFF2-40B4-BE49-F238E27FC236}">
                <a16:creationId xmlns:a16="http://schemas.microsoft.com/office/drawing/2014/main" id="{E066EB4D-6E15-40C3-8644-77770517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95" y="1844824"/>
            <a:ext cx="5709214" cy="3568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1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E7B99E-B56F-46CA-8769-7B8CAE67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5620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  <a:t>EVENT IDEAS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C431D5-66E0-4FFF-9190-0E062D8CB4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48" y="1988839"/>
            <a:ext cx="4896547" cy="367240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33002D-03F7-40CB-AF65-5F43F185D6A6}"/>
              </a:ext>
            </a:extLst>
          </p:cNvPr>
          <p:cNvSpPr/>
          <p:nvPr/>
        </p:nvSpPr>
        <p:spPr>
          <a:xfrm>
            <a:off x="909836" y="2276872"/>
            <a:ext cx="60928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In pairs, think of three ideas for events</a:t>
            </a:r>
          </a:p>
          <a:p>
            <a:pPr marL="342900" lvl="0" indent="-279400">
              <a:buClr>
                <a:schemeClr val="accent1"/>
              </a:buClr>
              <a:buSzPct val="85000"/>
              <a:buFont typeface="Noto Sans Symbols"/>
              <a:buChar char="●"/>
            </a:pPr>
            <a:endParaRPr lang="en-GB" sz="2800" dirty="0"/>
          </a:p>
          <a:p>
            <a:pPr marL="342900" lvl="0" indent="-279400">
              <a:buClr>
                <a:schemeClr val="accent1"/>
              </a:buClr>
              <a:buSzPct val="85000"/>
              <a:buFont typeface="Noto Sans Symbols"/>
              <a:buChar char="●"/>
            </a:pPr>
            <a:endParaRPr lang="en-GB" sz="2800" dirty="0">
              <a:solidFill>
                <a:schemeClr val="lt1"/>
              </a:solidFill>
              <a:sym typeface="Cabin"/>
            </a:endParaRP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Scope out a simple Gannt chart for one</a:t>
            </a:r>
          </a:p>
          <a:p>
            <a:pPr lvl="0" indent="-279400" algn="ctr"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8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E7B99E-B56F-46CA-8769-7B8CAE67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06613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  <a:t>PROFESSIONAL SKILLS CURRICULUM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DD043-2F31-4309-BDF7-EDC20D70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764704"/>
            <a:ext cx="4824536" cy="5616623"/>
          </a:xfrm>
        </p:spPr>
        <p:txBody>
          <a:bodyPr anchor="ctr"/>
          <a:lstStyle/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r>
              <a:rPr lang="en-US" dirty="0"/>
              <a:t>Development </a:t>
            </a:r>
            <a:r>
              <a:rPr lang="en-US" dirty="0" err="1"/>
              <a:t>programme</a:t>
            </a:r>
            <a:r>
              <a:rPr lang="en-US" dirty="0"/>
              <a:t> open to all students</a:t>
            </a:r>
          </a:p>
          <a:p>
            <a:r>
              <a:rPr lang="en-US" dirty="0"/>
              <a:t> 11 graduate skills relevant to Class Reps and Employment</a:t>
            </a:r>
          </a:p>
          <a:p>
            <a:r>
              <a:rPr lang="en-US" dirty="0"/>
              <a:t> Dip in and out, or complete 8 and a reflective essay to receive certificate</a:t>
            </a:r>
            <a:endParaRPr lang="en-GB" dirty="0"/>
          </a:p>
          <a:p>
            <a:pPr marL="342900" lvl="0" indent="-279400" algn="ctr">
              <a:lnSpc>
                <a:spcPct val="100000"/>
              </a:lnSpc>
              <a:spcBef>
                <a:spcPts val="0"/>
              </a:spcBef>
              <a:buSzPct val="85000"/>
              <a:buFont typeface="Noto Sans Symbols"/>
              <a:buChar char="●"/>
            </a:pPr>
            <a:endParaRPr lang="en-GB" dirty="0">
              <a:solidFill>
                <a:schemeClr val="lt1"/>
              </a:solidFill>
              <a:sym typeface="Cabin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E29C2B-1560-4971-88D9-BE2491D69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1557">
            <a:off x="8149676" y="1778268"/>
            <a:ext cx="2945512" cy="3679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0051A6-9662-4A75-A16E-9D4A2DB8E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5584">
            <a:off x="7424315" y="2654354"/>
            <a:ext cx="2101949" cy="29476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A3CFE4-18F0-453C-9464-0594CC054352}"/>
              </a:ext>
            </a:extLst>
          </p:cNvPr>
          <p:cNvSpPr/>
          <p:nvPr/>
        </p:nvSpPr>
        <p:spPr>
          <a:xfrm>
            <a:off x="2782044" y="5805231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schemeClr val="tx1">
                    <a:lumMod val="95000"/>
                  </a:schemeClr>
                </a:solidFill>
              </a:rPr>
              <a:t>https://www.facebook.com/ </a:t>
            </a:r>
            <a:r>
              <a:rPr lang="en-GB" sz="2000" dirty="0" err="1">
                <a:solidFill>
                  <a:schemeClr val="tx1">
                    <a:lumMod val="95000"/>
                  </a:schemeClr>
                </a:solidFill>
              </a:rPr>
              <a:t>ProfessionalSkillsCurriculum</a:t>
            </a:r>
            <a:endParaRPr lang="en-IN" sz="2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E7B99E-B56F-46CA-8769-7B8CAE67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06613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AWARDS AND RECOGNITION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7BB3FB-6AC3-4A84-B568-8495BE501A26}"/>
              </a:ext>
            </a:extLst>
          </p:cNvPr>
          <p:cNvSpPr/>
          <p:nvPr/>
        </p:nvSpPr>
        <p:spPr>
          <a:xfrm>
            <a:off x="1413892" y="1844824"/>
            <a:ext cx="6092825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Class Representative Awards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Proctor’s Award — </a:t>
            </a:r>
            <a:r>
              <a:rPr lang="en-US" sz="2800" dirty="0" err="1"/>
              <a:t>recognises</a:t>
            </a:r>
            <a:r>
              <a:rPr lang="en-US" sz="2800" dirty="0"/>
              <a:t> excellent work of Class Reps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“To </a:t>
            </a:r>
            <a:r>
              <a:rPr lang="en-US" sz="2800" dirty="0" err="1"/>
              <a:t>recognise</a:t>
            </a:r>
            <a:r>
              <a:rPr lang="en-US" sz="2800" dirty="0"/>
              <a:t> amazing commitment by students in enhancing learning and teaching in the University”</a:t>
            </a:r>
          </a:p>
          <a:p>
            <a:pPr algn="ctr"/>
            <a:endParaRPr lang="en-GB" dirty="0">
              <a:solidFill>
                <a:schemeClr val="lt1"/>
              </a:solidFill>
              <a:sym typeface="Cabi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2C514E-948E-4647-95D8-50E083737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7" y="1916832"/>
            <a:ext cx="339717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4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  <a:t>TRAINING AGENDA</a:t>
            </a:r>
            <a:endParaRPr lang="en-US" sz="44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A2E12-2EBE-4957-B64D-5A1F6534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279400">
              <a:spcBef>
                <a:spcPts val="0"/>
              </a:spcBef>
            </a:pPr>
            <a:r>
              <a:rPr lang="en-GB" dirty="0"/>
              <a:t>The role of Social Reps</a:t>
            </a:r>
          </a:p>
          <a:p>
            <a:pPr marL="342900" lvl="0" indent="-279400">
              <a:lnSpc>
                <a:spcPct val="100000"/>
              </a:lnSpc>
              <a:spcBef>
                <a:spcPts val="0"/>
              </a:spcBef>
              <a:buSzPct val="85000"/>
              <a:buFont typeface="Noto Sans Symbols"/>
              <a:buChar char="●"/>
            </a:pPr>
            <a:endParaRPr lang="en-GB" dirty="0"/>
          </a:p>
          <a:p>
            <a:pPr indent="-279400">
              <a:spcBef>
                <a:spcPts val="0"/>
              </a:spcBef>
            </a:pPr>
            <a:r>
              <a:rPr lang="en-GB" dirty="0"/>
              <a:t>Thinking about types of events to run</a:t>
            </a:r>
          </a:p>
          <a:p>
            <a:pPr marL="63500" lvl="0" indent="0">
              <a:lnSpc>
                <a:spcPct val="100000"/>
              </a:lnSpc>
              <a:spcBef>
                <a:spcPts val="0"/>
              </a:spcBef>
              <a:buSzPct val="85000"/>
              <a:buNone/>
            </a:pPr>
            <a:endParaRPr lang="en-GB" dirty="0">
              <a:solidFill>
                <a:schemeClr val="lt1"/>
              </a:solidFill>
              <a:sym typeface="Cabin"/>
            </a:endParaRPr>
          </a:p>
          <a:p>
            <a:pPr lvl="0" indent="-279400">
              <a:spcBef>
                <a:spcPts val="0"/>
              </a:spcBef>
            </a:pPr>
            <a:r>
              <a:rPr lang="en-GB" dirty="0"/>
              <a:t>Best ways to approach staff</a:t>
            </a:r>
          </a:p>
          <a:p>
            <a:pPr lvl="0" indent="-279400">
              <a:spcBef>
                <a:spcPts val="0"/>
              </a:spcBef>
            </a:pPr>
            <a:endParaRPr lang="en-GB" dirty="0"/>
          </a:p>
          <a:p>
            <a:pPr lvl="0" indent="-279400">
              <a:spcBef>
                <a:spcPts val="0"/>
              </a:spcBef>
            </a:pPr>
            <a:r>
              <a:rPr lang="en-GB" dirty="0"/>
              <a:t>Event ideas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0B203-2199-450B-8AF2-7944BE0C0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84" y="1701796"/>
            <a:ext cx="4888771" cy="33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9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6E072C-8781-4E5C-A2A5-2D047D44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570187"/>
          </a:xfrm>
        </p:spPr>
        <p:txBody>
          <a:bodyPr>
            <a:noAutofit/>
          </a:bodyPr>
          <a:lstStyle/>
          <a:p>
            <a:pPr algn="ctr"/>
            <a:br>
              <a:rPr lang="en-GB" sz="44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</a:br>
            <a:br>
              <a:rPr lang="en-GB" sz="44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</a:br>
            <a:br>
              <a:rPr lang="en-GB" sz="44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</a:br>
            <a:br>
              <a:rPr lang="en-GB" sz="44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</a:br>
            <a:br>
              <a:rPr lang="en-GB" sz="44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</a:br>
            <a:br>
              <a:rPr lang="en-GB" sz="44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</a:br>
            <a:r>
              <a:rPr lang="en-IN" sz="44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  <a:t>BRAINSTORMING: </a:t>
            </a:r>
            <a:br>
              <a:rPr lang="en-IN" sz="44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</a:br>
            <a:r>
              <a:rPr lang="en-IN" sz="44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  <a:t>BEST EVENTS</a:t>
            </a:r>
            <a:endParaRPr lang="en-IN" sz="4400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2DC7DC-BC83-4A93-8F28-C12835C673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772816"/>
            <a:ext cx="5200571" cy="48958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E24E69-3F00-474C-A468-5E25A8BA8C10}"/>
              </a:ext>
            </a:extLst>
          </p:cNvPr>
          <p:cNvSpPr/>
          <p:nvPr/>
        </p:nvSpPr>
        <p:spPr>
          <a:xfrm>
            <a:off x="649659" y="2348880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0" lvl="0" algn="ctr">
              <a:buClr>
                <a:schemeClr val="accent1"/>
              </a:buClr>
              <a:buSzPct val="85000"/>
            </a:pPr>
            <a:r>
              <a:rPr lang="en-GB" sz="4000" b="1" dirty="0"/>
              <a:t>What is the best social event in St Andrews that YOU’VE ever experienced?</a:t>
            </a:r>
          </a:p>
        </p:txBody>
      </p:sp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E7B99E-B56F-46CA-8769-7B8CAE67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63408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800" b="1" dirty="0"/>
            </a:br>
            <a:r>
              <a:rPr lang="en-GB" sz="48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  <a:t>THE ROLE OF SOCIAL REPS</a:t>
            </a:r>
            <a:endParaRPr lang="en-IN" sz="48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37BF3-D603-4C10-9FD3-58BE15A12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55" y="919538"/>
            <a:ext cx="9325510" cy="59384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05D548-A08D-4405-BB4B-213D6B266CCD}"/>
              </a:ext>
            </a:extLst>
          </p:cNvPr>
          <p:cNvSpPr/>
          <p:nvPr/>
        </p:nvSpPr>
        <p:spPr>
          <a:xfrm rot="18913757">
            <a:off x="2654566" y="2308230"/>
            <a:ext cx="11673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95000"/>
                  </a:schemeClr>
                </a:solidFill>
              </a:rPr>
              <a:t>Idea</a:t>
            </a:r>
          </a:p>
          <a:p>
            <a:r>
              <a:rPr lang="en-GB" dirty="0">
                <a:solidFill>
                  <a:schemeClr val="tx1">
                    <a:lumMod val="95000"/>
                  </a:schemeClr>
                </a:solidFill>
              </a:rPr>
              <a:t>sharing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6E14C-45DB-49A0-87B3-F067EBD4ED29}"/>
              </a:ext>
            </a:extLst>
          </p:cNvPr>
          <p:cNvSpPr txBox="1"/>
          <p:nvPr/>
        </p:nvSpPr>
        <p:spPr>
          <a:xfrm rot="18289588">
            <a:off x="5084336" y="2321340"/>
            <a:ext cx="202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95000"/>
                  </a:schemeClr>
                </a:solidFill>
              </a:rPr>
              <a:t>Cross-school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DF90CB-8463-4A89-BA9A-AC50594FECF6}"/>
              </a:ext>
            </a:extLst>
          </p:cNvPr>
          <p:cNvSpPr/>
          <p:nvPr/>
        </p:nvSpPr>
        <p:spPr>
          <a:xfrm rot="19485572">
            <a:off x="8000022" y="2241612"/>
            <a:ext cx="1438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95000"/>
                  </a:schemeClr>
                </a:solidFill>
              </a:rPr>
              <a:t>Feedback </a:t>
            </a:r>
          </a:p>
          <a:p>
            <a:r>
              <a:rPr lang="en-GB" dirty="0">
                <a:solidFill>
                  <a:schemeClr val="tx1">
                    <a:lumMod val="95000"/>
                  </a:schemeClr>
                </a:solidFill>
              </a:rPr>
              <a:t>collection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4EE940-1695-4D5B-8192-525881C11E96}"/>
              </a:ext>
            </a:extLst>
          </p:cNvPr>
          <p:cNvSpPr/>
          <p:nvPr/>
        </p:nvSpPr>
        <p:spPr>
          <a:xfrm rot="19079989">
            <a:off x="2602787" y="4670848"/>
            <a:ext cx="1878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95000"/>
                  </a:schemeClr>
                </a:solidFill>
              </a:rPr>
              <a:t>Student-staff </a:t>
            </a:r>
          </a:p>
          <a:p>
            <a:pPr algn="ctr"/>
            <a:r>
              <a:rPr lang="en-GB" dirty="0">
                <a:solidFill>
                  <a:schemeClr val="tx1">
                    <a:lumMod val="95000"/>
                  </a:schemeClr>
                </a:solidFill>
              </a:rPr>
              <a:t>relations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086D50-B540-434B-97C8-5048B40CE556}"/>
              </a:ext>
            </a:extLst>
          </p:cNvPr>
          <p:cNvSpPr/>
          <p:nvPr/>
        </p:nvSpPr>
        <p:spPr>
          <a:xfrm rot="18881961">
            <a:off x="5444024" y="4670847"/>
            <a:ext cx="1633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>
                    <a:lumMod val="95000"/>
                  </a:schemeClr>
                </a:solidFill>
              </a:rPr>
              <a:t>Knowledge </a:t>
            </a:r>
          </a:p>
          <a:p>
            <a:r>
              <a:rPr lang="en-GB" dirty="0">
                <a:solidFill>
                  <a:schemeClr val="tx1">
                    <a:lumMod val="95000"/>
                  </a:schemeClr>
                </a:solidFill>
              </a:rPr>
              <a:t>building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9F634E-722E-4293-9F94-549887815DF4}"/>
              </a:ext>
            </a:extLst>
          </p:cNvPr>
          <p:cNvSpPr/>
          <p:nvPr/>
        </p:nvSpPr>
        <p:spPr>
          <a:xfrm rot="18878865">
            <a:off x="8065534" y="4903911"/>
            <a:ext cx="1636987" cy="46166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GB">
                <a:solidFill>
                  <a:schemeClr val="tx1">
                    <a:lumMod val="95000"/>
                  </a:schemeClr>
                </a:solidFill>
                <a:cs typeface="Calibri"/>
              </a:rPr>
              <a:t>Community</a:t>
            </a:r>
            <a:endParaRPr lang="en-GB" dirty="0">
              <a:solidFill>
                <a:schemeClr val="tx1">
                  <a:lumMod val="9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78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5EC0F-8629-45F9-8161-451A066ECF6C}"/>
              </a:ext>
            </a:extLst>
          </p:cNvPr>
          <p:cNvSpPr/>
          <p:nvPr/>
        </p:nvSpPr>
        <p:spPr>
          <a:xfrm>
            <a:off x="1448038" y="24859"/>
            <a:ext cx="9544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GB" sz="4000" b="1" dirty="0">
                <a:solidFill>
                  <a:schemeClr val="lt1"/>
                </a:solidFill>
                <a:latin typeface="Garamond" panose="02020404030301010803" pitchFamily="18" charset="0"/>
                <a:ea typeface="Cabin"/>
                <a:cs typeface="Cabin"/>
                <a:sym typeface="Cabin"/>
              </a:rPr>
              <a:t>EDUCATION DISCRETIONARY FUND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61CCF-9830-4EC4-978B-EE259775D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52" y="1828272"/>
            <a:ext cx="5820830" cy="32014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4AAE5-7032-46D9-BD06-36040D0EE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132856"/>
            <a:ext cx="6304280" cy="16211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B2B434-D520-429C-9030-56199586B473}"/>
              </a:ext>
            </a:extLst>
          </p:cNvPr>
          <p:cNvSpPr/>
          <p:nvPr/>
        </p:nvSpPr>
        <p:spPr>
          <a:xfrm>
            <a:off x="8050103" y="4005064"/>
            <a:ext cx="2603598" cy="46166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171450" indent="0" algn="ctr">
              <a:buNone/>
            </a:pPr>
            <a:r>
              <a:rPr lang="en-US" dirty="0"/>
              <a:t>2018/19 — </a:t>
            </a:r>
            <a:r>
              <a:rPr lang="en-US" b="1" dirty="0"/>
              <a:t>£6500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D1AFE7-B6BD-4F59-B142-11459E227DFF}"/>
              </a:ext>
            </a:extLst>
          </p:cNvPr>
          <p:cNvSpPr/>
          <p:nvPr/>
        </p:nvSpPr>
        <p:spPr>
          <a:xfrm>
            <a:off x="7678588" y="4487003"/>
            <a:ext cx="3383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0" algn="ctr">
              <a:buNone/>
            </a:pPr>
            <a:r>
              <a:rPr lang="en-US" dirty="0"/>
              <a:t>doed@st-andrews.ac.uk</a:t>
            </a:r>
          </a:p>
        </p:txBody>
      </p:sp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E7B99E-B56F-46CA-8769-7B8CAE67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634083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800" b="1" dirty="0">
                <a:latin typeface="Garamond" panose="02020404030301010803" pitchFamily="18" charset="0"/>
              </a:rPr>
              <a:t>EVENT CONSIDERATIONS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64900-6834-4A65-B163-22AB8B597BEF}"/>
              </a:ext>
            </a:extLst>
          </p:cNvPr>
          <p:cNvSpPr/>
          <p:nvPr/>
        </p:nvSpPr>
        <p:spPr>
          <a:xfrm>
            <a:off x="1557908" y="1811753"/>
            <a:ext cx="2016224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Audience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A98935-2F92-40EA-A86F-4E8F69F617AC}"/>
              </a:ext>
            </a:extLst>
          </p:cNvPr>
          <p:cNvSpPr/>
          <p:nvPr/>
        </p:nvSpPr>
        <p:spPr>
          <a:xfrm>
            <a:off x="4866430" y="3010256"/>
            <a:ext cx="1901483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Inclusivity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BFF7B9-C1F5-4947-BE1F-9251201312A8}"/>
              </a:ext>
            </a:extLst>
          </p:cNvPr>
          <p:cNvSpPr/>
          <p:nvPr/>
        </p:nvSpPr>
        <p:spPr>
          <a:xfrm>
            <a:off x="5014292" y="1782560"/>
            <a:ext cx="1605761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Catering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B5D2B-E880-4940-B7C9-F03B6973D6EC}"/>
              </a:ext>
            </a:extLst>
          </p:cNvPr>
          <p:cNvSpPr/>
          <p:nvPr/>
        </p:nvSpPr>
        <p:spPr>
          <a:xfrm>
            <a:off x="8258974" y="1782559"/>
            <a:ext cx="1258486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Venue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33F125-C1F0-4D68-A77F-DD2282F40038}"/>
              </a:ext>
            </a:extLst>
          </p:cNvPr>
          <p:cNvSpPr/>
          <p:nvPr/>
        </p:nvSpPr>
        <p:spPr>
          <a:xfrm>
            <a:off x="1773932" y="2919060"/>
            <a:ext cx="1704121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Speakers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B315C-8493-4FEE-B2F9-F3D7FDEA3445}"/>
              </a:ext>
            </a:extLst>
          </p:cNvPr>
          <p:cNvSpPr/>
          <p:nvPr/>
        </p:nvSpPr>
        <p:spPr>
          <a:xfrm>
            <a:off x="7894612" y="3010255"/>
            <a:ext cx="1987211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Invitations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57820E-0412-48EC-9BBC-ACB4902AFE62}"/>
              </a:ext>
            </a:extLst>
          </p:cNvPr>
          <p:cNvSpPr/>
          <p:nvPr/>
        </p:nvSpPr>
        <p:spPr>
          <a:xfrm>
            <a:off x="1957379" y="4293096"/>
            <a:ext cx="1337226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Timing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0857B8-AE0C-43E5-92BF-2023E7E7A853}"/>
              </a:ext>
            </a:extLst>
          </p:cNvPr>
          <p:cNvSpPr/>
          <p:nvPr/>
        </p:nvSpPr>
        <p:spPr>
          <a:xfrm>
            <a:off x="8343741" y="4176481"/>
            <a:ext cx="1088952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05F013-54CC-4CA0-BCD8-8BF2896887FE}"/>
              </a:ext>
            </a:extLst>
          </p:cNvPr>
          <p:cNvSpPr/>
          <p:nvPr/>
        </p:nvSpPr>
        <p:spPr>
          <a:xfrm>
            <a:off x="3987977" y="5663792"/>
            <a:ext cx="3384376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Post-event admin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6D3CD1-CD12-4801-A440-813BFB8875C8}"/>
              </a:ext>
            </a:extLst>
          </p:cNvPr>
          <p:cNvSpPr/>
          <p:nvPr/>
        </p:nvSpPr>
        <p:spPr>
          <a:xfrm>
            <a:off x="4078188" y="4293096"/>
            <a:ext cx="3203955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Inter/Intra School</a:t>
            </a:r>
          </a:p>
        </p:txBody>
      </p:sp>
    </p:spTree>
    <p:extLst>
      <p:ext uri="{BB962C8B-B14F-4D97-AF65-F5344CB8AC3E}">
        <p14:creationId xmlns:p14="http://schemas.microsoft.com/office/powerpoint/2010/main" val="26720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E7B99E-B56F-46CA-8769-7B8CAE67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IN" sz="4800" b="1" dirty="0">
                <a:latin typeface="Garamond" panose="02020404030301010803" pitchFamily="18" charset="0"/>
              </a:rPr>
            </a:br>
            <a:br>
              <a:rPr lang="en-IN" sz="4800" b="1" dirty="0">
                <a:latin typeface="Garamond" panose="02020404030301010803" pitchFamily="18" charset="0"/>
              </a:rPr>
            </a:br>
            <a:endParaRPr lang="en-IN" sz="4800" b="1" dirty="0">
              <a:latin typeface="Garamond" panose="02020404030301010803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609C64-D3D1-4C66-93E4-8DD7FD6F2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584597"/>
            <a:ext cx="3723401" cy="4587603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04165" indent="-279400">
              <a:lnSpc>
                <a:spcPct val="200000"/>
              </a:lnSpc>
              <a:spcBef>
                <a:spcPts val="0"/>
              </a:spcBef>
            </a:pPr>
            <a:r>
              <a:rPr lang="en-GB"/>
              <a:t>Plan in advance</a:t>
            </a:r>
            <a:endParaRPr lang="en-GB">
              <a:cs typeface="Calibri"/>
            </a:endParaRPr>
          </a:p>
          <a:p>
            <a:pPr marL="304165" indent="-279400">
              <a:lnSpc>
                <a:spcPct val="200000"/>
              </a:lnSpc>
              <a:spcBef>
                <a:spcPts val="0"/>
              </a:spcBef>
            </a:pPr>
            <a:r>
              <a:rPr lang="en-GB"/>
              <a:t>Organise the tasks</a:t>
            </a:r>
            <a:endParaRPr lang="en-GB">
              <a:cs typeface="Calibri"/>
            </a:endParaRPr>
          </a:p>
          <a:p>
            <a:pPr marL="304165" indent="-279400">
              <a:lnSpc>
                <a:spcPct val="200000"/>
              </a:lnSpc>
              <a:spcBef>
                <a:spcPts val="0"/>
              </a:spcBef>
            </a:pPr>
            <a:r>
              <a:rPr lang="en-GB">
                <a:cs typeface="Calibri"/>
              </a:rPr>
              <a:t>Spread your workload</a:t>
            </a:r>
            <a:endParaRPr lang="en-GB" dirty="0">
              <a:cs typeface="Calibri"/>
            </a:endParaRPr>
          </a:p>
          <a:p>
            <a:pPr marL="304165" lvl="0" indent="-279400">
              <a:lnSpc>
                <a:spcPct val="200000"/>
              </a:lnSpc>
              <a:spcBef>
                <a:spcPts val="0"/>
              </a:spcBef>
            </a:pPr>
            <a:r>
              <a:rPr lang="en-GB" dirty="0"/>
              <a:t>Collaborate and Delegate</a:t>
            </a:r>
            <a:endParaRPr lang="en-GB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08CCC2-21B9-497A-A9EF-D14F86F4D20F}"/>
              </a:ext>
            </a:extLst>
          </p:cNvPr>
          <p:cNvSpPr txBox="1"/>
          <p:nvPr/>
        </p:nvSpPr>
        <p:spPr>
          <a:xfrm>
            <a:off x="1485900" y="188640"/>
            <a:ext cx="9977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>
                <a:latin typeface="Garamond" panose="02020404030301010803" pitchFamily="18" charset="0"/>
              </a:rPr>
              <a:t>EVENT PLANNING: GANTT CHART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E1CFE25-F041-42A8-8B73-C4E8E1F2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0" y="1808820"/>
            <a:ext cx="689883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36E78C-76DC-478D-8020-C267121C9E45}"/>
              </a:ext>
            </a:extLst>
          </p:cNvPr>
          <p:cNvSpPr/>
          <p:nvPr/>
        </p:nvSpPr>
        <p:spPr>
          <a:xfrm>
            <a:off x="4942481" y="5135177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0">
              <a:buNone/>
            </a:pPr>
            <a:r>
              <a:rPr lang="en-US" dirty="0"/>
              <a:t>http://www.youtube.com/watch?v=sA67g6zaKOE&amp;feature=youtu.be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10903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E7B99E-B56F-46CA-8769-7B8CAE67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63408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r>
              <a:rPr lang="en-IN" sz="4800" b="1" dirty="0">
                <a:latin typeface="Garamond" panose="02020404030301010803" pitchFamily="18" charset="0"/>
              </a:rPr>
              <a:t>EVENT PLANNING: TRELLO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593E4-5C12-4218-ADEC-C74156685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908720"/>
            <a:ext cx="7202581" cy="50991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41A88C-C682-417D-9AAE-58250ADF1253}"/>
              </a:ext>
            </a:extLst>
          </p:cNvPr>
          <p:cNvSpPr/>
          <p:nvPr/>
        </p:nvSpPr>
        <p:spPr>
          <a:xfrm>
            <a:off x="4825923" y="6121698"/>
            <a:ext cx="2536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https://trello.com/</a:t>
            </a:r>
          </a:p>
        </p:txBody>
      </p:sp>
    </p:spTree>
    <p:extLst>
      <p:ext uri="{BB962C8B-B14F-4D97-AF65-F5344CB8AC3E}">
        <p14:creationId xmlns:p14="http://schemas.microsoft.com/office/powerpoint/2010/main" val="9459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E7B99E-B56F-46CA-8769-7B8CAE67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1014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>
                <a:solidFill>
                  <a:schemeClr val="lt1"/>
                </a:solidFill>
                <a:latin typeface="Garamond" panose="02020404030301010803" pitchFamily="18" charset="0"/>
                <a:sym typeface="Cabin"/>
              </a:rPr>
              <a:t>TIPS FOR APPROACHING STAFF: OBJECTIVES</a:t>
            </a:r>
            <a:endParaRPr lang="en-US" sz="4800" b="1" dirty="0">
              <a:latin typeface="Garamond" panose="020204040303010108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4F76E9-B1CE-4819-9423-BC2D7DFC46CF}"/>
              </a:ext>
            </a:extLst>
          </p:cNvPr>
          <p:cNvSpPr/>
          <p:nvPr/>
        </p:nvSpPr>
        <p:spPr>
          <a:xfrm>
            <a:off x="3142084" y="1053343"/>
            <a:ext cx="6092825" cy="353943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lvl="0" algn="ctr">
              <a:lnSpc>
                <a:spcPct val="250000"/>
              </a:lnSpc>
              <a:spcBef>
                <a:spcPts val="0"/>
              </a:spcBef>
            </a:pPr>
            <a:r>
              <a:rPr lang="en-GB" sz="3200" b="1" u="sng" dirty="0"/>
              <a:t>Have clear objectives in mind</a:t>
            </a:r>
          </a:p>
          <a:p>
            <a:pPr marL="342900" lvl="0" indent="-342900"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i="1" dirty="0"/>
              <a:t>What is the event going to achieve?</a:t>
            </a:r>
          </a:p>
          <a:p>
            <a:pPr marL="342900" lvl="0" indent="-342900"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i="1" dirty="0"/>
              <a:t>Why will your School be better because of it?</a:t>
            </a:r>
          </a:p>
          <a:p>
            <a:pPr lvl="0" indent="-279400" algn="ctr">
              <a:spcBef>
                <a:spcPts val="0"/>
              </a:spcBef>
            </a:pPr>
            <a:endParaRPr lang="en-GB" dirty="0"/>
          </a:p>
        </p:txBody>
      </p:sp>
      <p:pic>
        <p:nvPicPr>
          <p:cNvPr id="5" name="Content Placeholder 14">
            <a:extLst>
              <a:ext uri="{FF2B5EF4-FFF2-40B4-BE49-F238E27FC236}">
                <a16:creationId xmlns:a16="http://schemas.microsoft.com/office/drawing/2014/main" id="{0EC702D3-F45E-4FDD-8097-9118A3A5C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" y="3212976"/>
            <a:ext cx="12192000" cy="4083978"/>
          </a:xfrm>
        </p:spPr>
      </p:pic>
    </p:spTree>
    <p:extLst>
      <p:ext uri="{BB962C8B-B14F-4D97-AF65-F5344CB8AC3E}">
        <p14:creationId xmlns:p14="http://schemas.microsoft.com/office/powerpoint/2010/main" val="263588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1F061F07ED24AA4A8136C09B4196C" ma:contentTypeVersion="2" ma:contentTypeDescription="Create a new document." ma:contentTypeScope="" ma:versionID="9c50a29dbeb1eed6b9db1b3a83fcf4b3">
  <xsd:schema xmlns:xsd="http://www.w3.org/2001/XMLSchema" xmlns:xs="http://www.w3.org/2001/XMLSchema" xmlns:p="http://schemas.microsoft.com/office/2006/metadata/properties" xmlns:ns2="7936752f-e0b0-4313-9df7-ce6c87290967" targetNamespace="http://schemas.microsoft.com/office/2006/metadata/properties" ma:root="true" ma:fieldsID="3d6998e1a6e7db4dbe5441773c7e0c59" ns2:_="">
    <xsd:import namespace="7936752f-e0b0-4313-9df7-ce6c872909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6752f-e0b0-4313-9df7-ce6c872909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9039F0-9CDE-4CD1-A3AB-A938F8D49C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00BE4-44C0-4442-AEE9-58A1FC161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36752f-e0b0-4313-9df7-ce6c872909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424</TotalTime>
  <Words>328</Words>
  <Application>Microsoft Office PowerPoint</Application>
  <PresentationFormat>Custom</PresentationFormat>
  <Paragraphs>98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 16x9</vt:lpstr>
      <vt:lpstr>SOCIAL  REPRESENTATIVES</vt:lpstr>
      <vt:lpstr>TRAINING AGENDA</vt:lpstr>
      <vt:lpstr>      BRAINSTORMING:  BEST EVENTS</vt:lpstr>
      <vt:lpstr> THE ROLE OF SOCIAL REPS</vt:lpstr>
      <vt:lpstr>PowerPoint Presentation</vt:lpstr>
      <vt:lpstr>EVENT CONSIDERATIONS</vt:lpstr>
      <vt:lpstr>  </vt:lpstr>
      <vt:lpstr>    EVENT PLANNING: TRELLO</vt:lpstr>
      <vt:lpstr>TIPS FOR APPROACHING STAFF: OBJECTIVES</vt:lpstr>
      <vt:lpstr>TIPS FOR APPROACHING STAFF: RECOGNITION</vt:lpstr>
      <vt:lpstr>TIPS FOR APPROACHING STAFF: PLANNING</vt:lpstr>
      <vt:lpstr>TIPS FOR APPROACHING STAFF: DELEGATION</vt:lpstr>
      <vt:lpstr>TIPS FOR APPROACHING STAFF: ACKNOWLEDGEMENT</vt:lpstr>
      <vt:lpstr>EVENT IDEAS</vt:lpstr>
      <vt:lpstr>PROFESSIONAL SKILLS CURRICULUM</vt:lpstr>
      <vt:lpstr>AWARDS AND RECOGNITION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PRESIDENTS</dc:title>
  <dc:creator>Sohni Chakrabarti</dc:creator>
  <cp:lastModifiedBy>Sohni Chakrabarti</cp:lastModifiedBy>
  <cp:revision>69</cp:revision>
  <dcterms:created xsi:type="dcterms:W3CDTF">2018-08-24T12:45:22Z</dcterms:created>
  <dcterms:modified xsi:type="dcterms:W3CDTF">2018-11-21T12:09:51Z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0x01010074B1F061F07ED24AA4A8136C09B4196C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