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0" r:id="rId3"/>
    <p:sldId id="271" r:id="rId4"/>
    <p:sldId id="273" r:id="rId5"/>
    <p:sldId id="272" r:id="rId6"/>
    <p:sldId id="274"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99" r:id="rId20"/>
    <p:sldId id="288" r:id="rId21"/>
    <p:sldId id="301" r:id="rId22"/>
    <p:sldId id="300" r:id="rId23"/>
    <p:sldId id="290" r:id="rId24"/>
    <p:sldId id="291" r:id="rId25"/>
    <p:sldId id="292" r:id="rId26"/>
    <p:sldId id="293" r:id="rId27"/>
    <p:sldId id="294" r:id="rId28"/>
    <p:sldId id="295" r:id="rId29"/>
    <p:sldId id="302" r:id="rId30"/>
    <p:sldId id="296" r:id="rId31"/>
    <p:sldId id="297" r:id="rId32"/>
    <p:sldId id="29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E6D600E2-8CC3-41A2-B830-C7206997568E}">
          <p14:sldIdLst>
            <p14:sldId id="256"/>
          </p14:sldIdLst>
        </p14:section>
        <p14:section name="Successful Risk Management" id="{9AD21194-1919-4321-845E-083C324D4551}">
          <p14:sldIdLst>
            <p14:sldId id="270"/>
            <p14:sldId id="271"/>
          </p14:sldIdLst>
        </p14:section>
        <p14:section name="Risk Assessment Basics" id="{F91253D3-2FDF-4427-A8D8-3850A100A0F1}">
          <p14:sldIdLst>
            <p14:sldId id="273"/>
            <p14:sldId id="272"/>
            <p14:sldId id="274"/>
            <p14:sldId id="276"/>
            <p14:sldId id="277"/>
            <p14:sldId id="278"/>
            <p14:sldId id="279"/>
            <p14:sldId id="280"/>
            <p14:sldId id="281"/>
            <p14:sldId id="282"/>
            <p14:sldId id="283"/>
            <p14:sldId id="284"/>
            <p14:sldId id="285"/>
            <p14:sldId id="286"/>
            <p14:sldId id="287"/>
          </p14:sldIdLst>
        </p14:section>
        <p14:section name="GRA Example" id="{1D5CE564-BD0A-4C5B-A635-95F5D662D289}">
          <p14:sldIdLst>
            <p14:sldId id="299"/>
            <p14:sldId id="288"/>
            <p14:sldId id="301"/>
          </p14:sldIdLst>
        </p14:section>
        <p14:section name="Formal Obligations" id="{81A5D94C-D403-4D05-A8B7-83F5A42F99D4}">
          <p14:sldIdLst>
            <p14:sldId id="300"/>
            <p14:sldId id="290"/>
            <p14:sldId id="291"/>
            <p14:sldId id="292"/>
            <p14:sldId id="293"/>
            <p14:sldId id="294"/>
            <p14:sldId id="295"/>
            <p14:sldId id="302"/>
            <p14:sldId id="296"/>
          </p14:sldIdLst>
        </p14:section>
        <p14:section name="Critical Contacts" id="{FD13F709-56AF-4EF8-8D0A-0D431415609C}">
          <p14:sldIdLst>
            <p14:sldId id="297"/>
            <p14:sldId id="2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60117" autoAdjust="0"/>
  </p:normalViewPr>
  <p:slideViewPr>
    <p:cSldViewPr snapToGrid="0">
      <p:cViewPr varScale="1">
        <p:scale>
          <a:sx n="62" d="100"/>
          <a:sy n="62" d="100"/>
        </p:scale>
        <p:origin x="948"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D26B7A-6C3C-41DC-A59A-8B4EFB353B44}" type="datetimeFigureOut">
              <a:rPr lang="en-GB" smtClean="0"/>
              <a:t>28/04/2019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EA40F-3092-4FC9-A472-F70B97F81450}" type="slidenum">
              <a:rPr lang="en-GB" smtClean="0"/>
              <a:t>‹#›</a:t>
            </a:fld>
            <a:endParaRPr lang="en-GB"/>
          </a:p>
        </p:txBody>
      </p:sp>
    </p:spTree>
    <p:extLst>
      <p:ext uri="{BB962C8B-B14F-4D97-AF65-F5344CB8AC3E}">
        <p14:creationId xmlns:p14="http://schemas.microsoft.com/office/powerpoint/2010/main" val="202700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342900" rtl="0">
              <a:lnSpc>
                <a:spcPct val="115000"/>
              </a:lnSpc>
              <a:spcBef>
                <a:spcPts val="0"/>
              </a:spcBef>
              <a:spcAft>
                <a:spcPts val="0"/>
              </a:spcAft>
              <a:buClr>
                <a:schemeClr val="dk1"/>
              </a:buClr>
              <a:buSzPts val="1800"/>
              <a:buFont typeface="Questrial"/>
              <a:buChar char="★"/>
            </a:pPr>
            <a:r>
              <a:rPr lang="en-GB" sz="1800" dirty="0">
                <a:solidFill>
                  <a:schemeClr val="dk1"/>
                </a:solidFill>
                <a:latin typeface="Questrial"/>
                <a:ea typeface="Questrial"/>
                <a:cs typeface="Questrial"/>
                <a:sym typeface="Questrial"/>
              </a:rPr>
              <a:t>Aims:</a:t>
            </a:r>
          </a:p>
          <a:p>
            <a:pPr marL="914400" lvl="1" indent="-330200" rtl="0">
              <a:lnSpc>
                <a:spcPct val="115000"/>
              </a:lnSpc>
              <a:spcBef>
                <a:spcPts val="0"/>
              </a:spcBef>
              <a:spcAft>
                <a:spcPts val="0"/>
              </a:spcAft>
              <a:buClr>
                <a:schemeClr val="dk1"/>
              </a:buClr>
              <a:buSzPts val="1600"/>
              <a:buFont typeface="Questrial"/>
              <a:buChar char="○"/>
            </a:pPr>
            <a:r>
              <a:rPr lang="en-GB" sz="1600" dirty="0">
                <a:solidFill>
                  <a:schemeClr val="dk1"/>
                </a:solidFill>
                <a:latin typeface="Questrial"/>
                <a:ea typeface="Questrial"/>
                <a:cs typeface="Questrial"/>
                <a:sym typeface="Questrial"/>
              </a:rPr>
              <a:t>Safeguard the Society</a:t>
            </a:r>
          </a:p>
          <a:p>
            <a:pPr marL="914400" lvl="1" indent="-330200" rtl="0">
              <a:lnSpc>
                <a:spcPct val="115000"/>
              </a:lnSpc>
              <a:spcBef>
                <a:spcPts val="0"/>
              </a:spcBef>
              <a:spcAft>
                <a:spcPts val="0"/>
              </a:spcAft>
              <a:buClr>
                <a:schemeClr val="dk1"/>
              </a:buClr>
              <a:buSzPts val="1600"/>
              <a:buFont typeface="Questrial"/>
              <a:buChar char="○"/>
            </a:pPr>
            <a:r>
              <a:rPr lang="en-GB" sz="1600" dirty="0">
                <a:solidFill>
                  <a:schemeClr val="dk1"/>
                </a:solidFill>
                <a:latin typeface="Questrial"/>
                <a:ea typeface="Questrial"/>
                <a:cs typeface="Questrial"/>
                <a:sym typeface="Questrial"/>
              </a:rPr>
              <a:t>Protect members</a:t>
            </a:r>
          </a:p>
          <a:p>
            <a:pPr marL="914400" lvl="1" indent="-330200" rtl="0">
              <a:lnSpc>
                <a:spcPct val="115000"/>
              </a:lnSpc>
              <a:spcBef>
                <a:spcPts val="0"/>
              </a:spcBef>
              <a:spcAft>
                <a:spcPts val="0"/>
              </a:spcAft>
              <a:buClr>
                <a:schemeClr val="dk1"/>
              </a:buClr>
              <a:buSzPts val="1600"/>
              <a:buFont typeface="Questrial"/>
              <a:buChar char="○"/>
            </a:pPr>
            <a:r>
              <a:rPr lang="en-GB" sz="1600" dirty="0">
                <a:solidFill>
                  <a:schemeClr val="dk1"/>
                </a:solidFill>
                <a:latin typeface="Questrial"/>
                <a:ea typeface="Questrial"/>
                <a:cs typeface="Questrial"/>
                <a:sym typeface="Questrial"/>
              </a:rPr>
              <a:t>Prevent collateral damage</a:t>
            </a:r>
          </a:p>
          <a:p>
            <a:pPr marL="584200" lvl="1" indent="0" rtl="0">
              <a:lnSpc>
                <a:spcPct val="115000"/>
              </a:lnSpc>
              <a:spcBef>
                <a:spcPts val="0"/>
              </a:spcBef>
              <a:spcAft>
                <a:spcPts val="0"/>
              </a:spcAft>
              <a:buClr>
                <a:schemeClr val="dk1"/>
              </a:buClr>
              <a:buSzPts val="1600"/>
              <a:buFont typeface="Questrial"/>
              <a:buNone/>
            </a:pPr>
            <a:endParaRPr lang="en-GB" sz="1600" dirty="0">
              <a:solidFill>
                <a:schemeClr val="dk1"/>
              </a:solidFill>
              <a:latin typeface="Questrial"/>
              <a:sym typeface="Questrial"/>
            </a:endParaRPr>
          </a:p>
          <a:p>
            <a:pPr marL="584200" lvl="1" indent="0" rtl="0">
              <a:lnSpc>
                <a:spcPct val="115000"/>
              </a:lnSpc>
              <a:spcBef>
                <a:spcPts val="0"/>
              </a:spcBef>
              <a:spcAft>
                <a:spcPts val="0"/>
              </a:spcAft>
              <a:buClr>
                <a:schemeClr val="dk1"/>
              </a:buClr>
              <a:buSzPts val="1600"/>
              <a:buFont typeface="Questrial"/>
              <a:buNone/>
            </a:pPr>
            <a:endParaRPr lang="en-GB" sz="1600" dirty="0">
              <a:solidFill>
                <a:schemeClr val="dk1"/>
              </a:solidFill>
              <a:latin typeface="Questrial"/>
              <a:sym typeface="Questrial"/>
            </a:endParaRPr>
          </a:p>
          <a:p>
            <a:pPr marL="584200" lvl="1" indent="0" rtl="0">
              <a:lnSpc>
                <a:spcPct val="115000"/>
              </a:lnSpc>
              <a:spcBef>
                <a:spcPts val="0"/>
              </a:spcBef>
              <a:spcAft>
                <a:spcPts val="0"/>
              </a:spcAft>
              <a:buClr>
                <a:schemeClr val="dk1"/>
              </a:buClr>
              <a:buSzPts val="1600"/>
              <a:buFontTx/>
              <a:buNone/>
            </a:pPr>
            <a:r>
              <a:rPr lang="en-GB" sz="1600" dirty="0">
                <a:solidFill>
                  <a:schemeClr val="dk1"/>
                </a:solidFill>
                <a:latin typeface="Questrial"/>
                <a:ea typeface="Questrial"/>
                <a:cs typeface="Questrial"/>
                <a:sym typeface="Questrial"/>
              </a:rPr>
              <a:t>Identify the hazards</a:t>
            </a:r>
          </a:p>
          <a:p>
            <a:pPr marL="584200" lvl="1" indent="0" rtl="0">
              <a:lnSpc>
                <a:spcPct val="115000"/>
              </a:lnSpc>
              <a:spcBef>
                <a:spcPts val="0"/>
              </a:spcBef>
              <a:spcAft>
                <a:spcPts val="0"/>
              </a:spcAft>
              <a:buClr>
                <a:schemeClr val="dk1"/>
              </a:buClr>
              <a:buSzPts val="1600"/>
              <a:buFontTx/>
              <a:buNone/>
            </a:pPr>
            <a:r>
              <a:rPr lang="en-GB" sz="1600" dirty="0">
                <a:solidFill>
                  <a:schemeClr val="dk1"/>
                </a:solidFill>
                <a:latin typeface="Questrial"/>
                <a:ea typeface="Questrial"/>
                <a:cs typeface="Questrial"/>
                <a:sym typeface="Questrial"/>
              </a:rPr>
              <a:t>Assess the risks posed</a:t>
            </a:r>
          </a:p>
          <a:p>
            <a:pPr marL="584200" lvl="1" indent="0" rtl="0">
              <a:lnSpc>
                <a:spcPct val="115000"/>
              </a:lnSpc>
              <a:spcBef>
                <a:spcPts val="0"/>
              </a:spcBef>
              <a:spcAft>
                <a:spcPts val="0"/>
              </a:spcAft>
              <a:buClr>
                <a:schemeClr val="dk1"/>
              </a:buClr>
              <a:buSzPts val="1600"/>
              <a:buFontTx/>
              <a:buNone/>
            </a:pPr>
            <a:r>
              <a:rPr lang="en-GB" sz="1600" dirty="0">
                <a:solidFill>
                  <a:schemeClr val="dk1"/>
                </a:solidFill>
                <a:latin typeface="Questrial"/>
                <a:ea typeface="Questrial"/>
                <a:cs typeface="Questrial"/>
                <a:sym typeface="Questrial"/>
              </a:rPr>
              <a:t>Implement control measures</a:t>
            </a:r>
          </a:p>
          <a:p>
            <a:pPr marL="584200" lvl="1" indent="0" rtl="0">
              <a:lnSpc>
                <a:spcPct val="115000"/>
              </a:lnSpc>
              <a:spcBef>
                <a:spcPts val="0"/>
              </a:spcBef>
              <a:spcAft>
                <a:spcPts val="0"/>
              </a:spcAft>
              <a:buClr>
                <a:schemeClr val="dk1"/>
              </a:buClr>
              <a:buSzPts val="1600"/>
              <a:buFont typeface="Questrial"/>
              <a:buNone/>
            </a:pPr>
            <a:endParaRPr lang="en-GB" sz="1600" dirty="0">
              <a:solidFill>
                <a:schemeClr val="dk1"/>
              </a:solidFill>
              <a:latin typeface="Questrial"/>
              <a:sym typeface="Questrial"/>
            </a:endParaRPr>
          </a:p>
        </p:txBody>
      </p:sp>
      <p:sp>
        <p:nvSpPr>
          <p:cNvPr id="4" name="Slide Number Placeholder 3"/>
          <p:cNvSpPr>
            <a:spLocks noGrp="1"/>
          </p:cNvSpPr>
          <p:nvPr>
            <p:ph type="sldNum" sz="quarter" idx="5"/>
          </p:nvPr>
        </p:nvSpPr>
        <p:spPr/>
        <p:txBody>
          <a:bodyPr/>
          <a:lstStyle/>
          <a:p>
            <a:fld id="{2CAEA40F-3092-4FC9-A472-F70B97F81450}" type="slidenum">
              <a:rPr lang="en-GB" smtClean="0"/>
              <a:t>3</a:t>
            </a:fld>
            <a:endParaRPr lang="en-GB"/>
          </a:p>
        </p:txBody>
      </p:sp>
    </p:spTree>
    <p:extLst>
      <p:ext uri="{BB962C8B-B14F-4D97-AF65-F5344CB8AC3E}">
        <p14:creationId xmlns:p14="http://schemas.microsoft.com/office/powerpoint/2010/main" val="2612265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Identify groups of people effected.</a:t>
            </a:r>
          </a:p>
          <a:p>
            <a:r>
              <a:rPr lang="en-GB" dirty="0"/>
              <a:t>Don’t forget people this can include people not directly involved in your society event/activity.</a:t>
            </a:r>
          </a:p>
          <a:p>
            <a:endParaRPr lang="en-GB" dirty="0"/>
          </a:p>
          <a:p>
            <a:r>
              <a:rPr lang="en-GB" dirty="0"/>
              <a:t>Special attention may be required for </a:t>
            </a:r>
          </a:p>
          <a:p>
            <a:r>
              <a:rPr lang="en-GB" dirty="0"/>
              <a:t>People with disabilities</a:t>
            </a:r>
          </a:p>
          <a:p>
            <a:r>
              <a:rPr lang="en-GB" dirty="0"/>
              <a:t>Pregnant people</a:t>
            </a:r>
          </a:p>
          <a:p>
            <a:r>
              <a:rPr lang="en-GB" dirty="0"/>
              <a:t>Inexperienced members</a:t>
            </a:r>
          </a:p>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14</a:t>
            </a:fld>
            <a:endParaRPr lang="en-GB"/>
          </a:p>
        </p:txBody>
      </p:sp>
    </p:spTree>
    <p:extLst>
      <p:ext uri="{BB962C8B-B14F-4D97-AF65-F5344CB8AC3E}">
        <p14:creationId xmlns:p14="http://schemas.microsoft.com/office/powerpoint/2010/main" val="1776414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REASONABLY PRACTICABLE</a:t>
            </a:r>
          </a:p>
          <a:p>
            <a:r>
              <a:rPr lang="en-GB" dirty="0"/>
              <a:t>This means balancing the level of risk against the measures needed to control the real risk in terms of money, time or trouble. However, you do not need to take action if it would be grossly disproportionate to the level of risk. </a:t>
            </a:r>
          </a:p>
          <a:p>
            <a:r>
              <a:rPr lang="en-GB" dirty="0"/>
              <a:t>List what is already in place to reduce the likelihood of harm or make any harm less serious.</a:t>
            </a:r>
          </a:p>
          <a:p>
            <a:r>
              <a:rPr lang="en-GB" dirty="0"/>
              <a:t>Indicate the level of harm and how likely it is to occur.</a:t>
            </a:r>
          </a:p>
          <a:p>
            <a:endParaRPr lang="en-GB" dirty="0"/>
          </a:p>
          <a:p>
            <a:r>
              <a:rPr lang="en-GB" b="1" dirty="0"/>
              <a:t>HARM</a:t>
            </a:r>
          </a:p>
          <a:p>
            <a:r>
              <a:rPr lang="en-GB" b="1" dirty="0"/>
              <a:t>Slight;</a:t>
            </a:r>
            <a:r>
              <a:rPr lang="en-GB" dirty="0"/>
              <a:t> Examples of slight harm include superficial injuries, minor cuts, bruises and temporary discomfort.</a:t>
            </a:r>
          </a:p>
          <a:p>
            <a:endParaRPr lang="en-GB" dirty="0"/>
          </a:p>
          <a:p>
            <a:r>
              <a:rPr lang="en-GB" b="1" dirty="0"/>
              <a:t>Moderate;</a:t>
            </a:r>
            <a:r>
              <a:rPr lang="en-GB" dirty="0"/>
              <a:t> Examples of moderate harm include burns, concussion, serious sprains, minor fractures, dermatitis, asthma and musculoskeletal disorders.</a:t>
            </a:r>
          </a:p>
          <a:p>
            <a:endParaRPr lang="en-GB" dirty="0"/>
          </a:p>
          <a:p>
            <a:r>
              <a:rPr lang="en-GB" b="1" dirty="0"/>
              <a:t>Extreme;</a:t>
            </a:r>
            <a:r>
              <a:rPr lang="en-GB" dirty="0"/>
              <a:t> Examples of extreme harm include major fractures, poisonings, multiple injuries, fatal injuries and occupational cancer.</a:t>
            </a:r>
          </a:p>
          <a:p>
            <a:endParaRPr lang="en-GB" dirty="0"/>
          </a:p>
          <a:p>
            <a:r>
              <a:rPr lang="en-GB" b="1" dirty="0"/>
              <a:t>LIKELYHOOD</a:t>
            </a:r>
          </a:p>
          <a:p>
            <a:r>
              <a:rPr lang="en-GB" b="1" dirty="0"/>
              <a:t>Very unlikely</a:t>
            </a:r>
            <a:r>
              <a:rPr lang="en-GB" dirty="0"/>
              <a:t>; Very unlikely means there is less than a 1% chance of the risk being experienced by an individual during the lifetime of an individual undertaking the activity.</a:t>
            </a:r>
          </a:p>
          <a:p>
            <a:endParaRPr lang="en-GB" dirty="0"/>
          </a:p>
          <a:p>
            <a:r>
              <a:rPr lang="en-GB" b="1" dirty="0"/>
              <a:t>Unlikely;</a:t>
            </a:r>
            <a:r>
              <a:rPr lang="en-GB" dirty="0"/>
              <a:t> Unlikely means the risk is typically experienced once during the lifetime of an individual undertaking the activity.</a:t>
            </a:r>
          </a:p>
          <a:p>
            <a:endParaRPr lang="en-GB" dirty="0"/>
          </a:p>
          <a:p>
            <a:r>
              <a:rPr lang="en-GB" b="1" dirty="0"/>
              <a:t>Likely;</a:t>
            </a:r>
            <a:r>
              <a:rPr lang="en-GB" dirty="0"/>
              <a:t> Likely means the risk is typically experienced once every five years by an individual undertaking the activity.</a:t>
            </a:r>
          </a:p>
          <a:p>
            <a:endParaRPr lang="en-GB" dirty="0"/>
          </a:p>
          <a:p>
            <a:r>
              <a:rPr lang="en-GB" b="1" dirty="0"/>
              <a:t>Very likely; </a:t>
            </a:r>
            <a:r>
              <a:rPr lang="en-GB" dirty="0"/>
              <a:t>Very unlikely means the risk is typically experienced at least once every six months by an individual undertaking the activity.</a:t>
            </a:r>
          </a:p>
          <a:p>
            <a:endParaRPr lang="en-GB" dirty="0"/>
          </a:p>
          <a:p>
            <a:r>
              <a:rPr lang="en-GB" b="1" dirty="0"/>
              <a:t>Remember to prioritise. Deal with those hazards that are high-risk and have serious consequences first.</a:t>
            </a:r>
          </a:p>
          <a:p>
            <a:endParaRPr lang="en-GB" dirty="0"/>
          </a:p>
          <a:p>
            <a:r>
              <a:rPr lang="en-GB" b="1" dirty="0"/>
              <a:t>Also consider the number of people exposed.</a:t>
            </a:r>
          </a:p>
          <a:p>
            <a:endParaRPr lang="en-GB" dirty="0"/>
          </a:p>
          <a:p>
            <a:r>
              <a:rPr lang="en-GB" b="1" dirty="0"/>
              <a:t>Hierarchy of control</a:t>
            </a:r>
          </a:p>
          <a:p>
            <a:r>
              <a:rPr lang="en-GB" dirty="0"/>
              <a:t>Remove the hazard</a:t>
            </a:r>
          </a:p>
          <a:p>
            <a:r>
              <a:rPr lang="en-GB" dirty="0"/>
              <a:t>Use a less risky option</a:t>
            </a:r>
          </a:p>
          <a:p>
            <a:r>
              <a:rPr lang="en-GB" dirty="0"/>
              <a:t>Prevent access to the hazard</a:t>
            </a:r>
          </a:p>
          <a:p>
            <a:r>
              <a:rPr lang="en-GB" dirty="0"/>
              <a:t>Reduce exposure to the hazard</a:t>
            </a:r>
          </a:p>
          <a:p>
            <a:r>
              <a:rPr lang="en-GB" dirty="0"/>
              <a:t>Use PPE</a:t>
            </a:r>
          </a:p>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15</a:t>
            </a:fld>
            <a:endParaRPr lang="en-GB"/>
          </a:p>
        </p:txBody>
      </p:sp>
    </p:spTree>
    <p:extLst>
      <p:ext uri="{BB962C8B-B14F-4D97-AF65-F5344CB8AC3E}">
        <p14:creationId xmlns:p14="http://schemas.microsoft.com/office/powerpoint/2010/main" val="3797369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Retention period 3 years</a:t>
            </a:r>
          </a:p>
          <a:p>
            <a:endParaRPr lang="en-GB" dirty="0"/>
          </a:p>
          <a:p>
            <a:r>
              <a:rPr lang="en-GB" dirty="0"/>
              <a:t>to comply with health and safety law</a:t>
            </a:r>
          </a:p>
          <a:p>
            <a:r>
              <a:rPr lang="en-GB" dirty="0"/>
              <a:t>to provide proof of having carried out a risk assessment</a:t>
            </a:r>
          </a:p>
          <a:p>
            <a:r>
              <a:rPr lang="en-GB" dirty="0"/>
              <a:t>to provide as evidence in the event of an insurance claim or in case of criminal or civil actions </a:t>
            </a:r>
          </a:p>
          <a:p>
            <a:r>
              <a:rPr lang="en-GB" dirty="0"/>
              <a:t>so that everyone can see what needs to be done to keep people safe and healthy</a:t>
            </a:r>
          </a:p>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16</a:t>
            </a:fld>
            <a:endParaRPr lang="en-GB"/>
          </a:p>
        </p:txBody>
      </p:sp>
    </p:spTree>
    <p:extLst>
      <p:ext uri="{BB962C8B-B14F-4D97-AF65-F5344CB8AC3E}">
        <p14:creationId xmlns:p14="http://schemas.microsoft.com/office/powerpoint/2010/main" val="1122966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17</a:t>
            </a:fld>
            <a:endParaRPr lang="en-GB"/>
          </a:p>
        </p:txBody>
      </p:sp>
    </p:spTree>
    <p:extLst>
      <p:ext uri="{BB962C8B-B14F-4D97-AF65-F5344CB8AC3E}">
        <p14:creationId xmlns:p14="http://schemas.microsoft.com/office/powerpoint/2010/main" val="2112520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18</a:t>
            </a:fld>
            <a:endParaRPr lang="en-GB"/>
          </a:p>
        </p:txBody>
      </p:sp>
    </p:spTree>
    <p:extLst>
      <p:ext uri="{BB962C8B-B14F-4D97-AF65-F5344CB8AC3E}">
        <p14:creationId xmlns:p14="http://schemas.microsoft.com/office/powerpoint/2010/main" val="2519511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19</a:t>
            </a:fld>
            <a:endParaRPr lang="en-GB"/>
          </a:p>
        </p:txBody>
      </p:sp>
    </p:spTree>
    <p:extLst>
      <p:ext uri="{BB962C8B-B14F-4D97-AF65-F5344CB8AC3E}">
        <p14:creationId xmlns:p14="http://schemas.microsoft.com/office/powerpoint/2010/main" val="2872135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20</a:t>
            </a:fld>
            <a:endParaRPr lang="en-GB"/>
          </a:p>
        </p:txBody>
      </p:sp>
    </p:spTree>
    <p:extLst>
      <p:ext uri="{BB962C8B-B14F-4D97-AF65-F5344CB8AC3E}">
        <p14:creationId xmlns:p14="http://schemas.microsoft.com/office/powerpoint/2010/main" val="3947685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DO NOT USE PALLETS AS FUEL </a:t>
            </a:r>
            <a:r>
              <a:rPr lang="en-GB" dirty="0"/>
              <a:t>THEY ARE FULL OF NAILS</a:t>
            </a:r>
          </a:p>
          <a:p>
            <a:r>
              <a:rPr lang="en-GB" b="1" dirty="0"/>
              <a:t>DO NOT BURY HOT EMBERS</a:t>
            </a:r>
          </a:p>
          <a:p>
            <a:r>
              <a:rPr lang="en-GB" b="1" dirty="0"/>
              <a:t>CLEAR UP YOUR RUBBISH</a:t>
            </a:r>
          </a:p>
        </p:txBody>
      </p:sp>
      <p:sp>
        <p:nvSpPr>
          <p:cNvPr id="4" name="Slide Number Placeholder 3"/>
          <p:cNvSpPr>
            <a:spLocks noGrp="1"/>
          </p:cNvSpPr>
          <p:nvPr>
            <p:ph type="sldNum" sz="quarter" idx="5"/>
          </p:nvPr>
        </p:nvSpPr>
        <p:spPr/>
        <p:txBody>
          <a:bodyPr/>
          <a:lstStyle/>
          <a:p>
            <a:fld id="{2CAEA40F-3092-4FC9-A472-F70B97F81450}" type="slidenum">
              <a:rPr lang="en-GB" smtClean="0"/>
              <a:t>21</a:t>
            </a:fld>
            <a:endParaRPr lang="en-GB"/>
          </a:p>
        </p:txBody>
      </p:sp>
    </p:spTree>
    <p:extLst>
      <p:ext uri="{BB962C8B-B14F-4D97-AF65-F5344CB8AC3E}">
        <p14:creationId xmlns:p14="http://schemas.microsoft.com/office/powerpoint/2010/main" val="1996259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23</a:t>
            </a:fld>
            <a:endParaRPr lang="en-GB"/>
          </a:p>
        </p:txBody>
      </p:sp>
    </p:spTree>
    <p:extLst>
      <p:ext uri="{BB962C8B-B14F-4D97-AF65-F5344CB8AC3E}">
        <p14:creationId xmlns:p14="http://schemas.microsoft.com/office/powerpoint/2010/main" val="1223431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Checklist for society trips abroad</a:t>
            </a:r>
          </a:p>
          <a:p>
            <a:r>
              <a:rPr lang="en-GB" dirty="0"/>
              <a:t>Remember to assess travel risk in UK prior to departure</a:t>
            </a:r>
          </a:p>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24</a:t>
            </a:fld>
            <a:endParaRPr lang="en-GB"/>
          </a:p>
        </p:txBody>
      </p:sp>
    </p:spTree>
    <p:extLst>
      <p:ext uri="{BB962C8B-B14F-4D97-AF65-F5344CB8AC3E}">
        <p14:creationId xmlns:p14="http://schemas.microsoft.com/office/powerpoint/2010/main" val="4191277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342900" rtl="0">
              <a:lnSpc>
                <a:spcPct val="115000"/>
              </a:lnSpc>
              <a:spcBef>
                <a:spcPts val="0"/>
              </a:spcBef>
              <a:spcAft>
                <a:spcPts val="0"/>
              </a:spcAft>
              <a:buClr>
                <a:schemeClr val="dk1"/>
              </a:buClr>
              <a:buSzPts val="1800"/>
              <a:buFont typeface="Questrial"/>
              <a:buChar char="★"/>
            </a:pPr>
            <a:r>
              <a:rPr lang="en-GB" sz="1800" dirty="0">
                <a:solidFill>
                  <a:schemeClr val="dk1"/>
                </a:solidFill>
                <a:latin typeface="Questrial"/>
                <a:ea typeface="Questrial"/>
                <a:cs typeface="Questrial"/>
                <a:sym typeface="Questrial"/>
              </a:rPr>
              <a:t>Just as with a GRA, Societies must include in their SRA:</a:t>
            </a:r>
          </a:p>
          <a:p>
            <a:pPr marL="914400" lvl="1" indent="-330200" rtl="0">
              <a:lnSpc>
                <a:spcPct val="115000"/>
              </a:lnSpc>
              <a:spcBef>
                <a:spcPts val="0"/>
              </a:spcBef>
              <a:spcAft>
                <a:spcPts val="0"/>
              </a:spcAft>
              <a:buClr>
                <a:schemeClr val="dk1"/>
              </a:buClr>
              <a:buSzPts val="1600"/>
              <a:buFont typeface="Questrial"/>
              <a:buChar char="○"/>
            </a:pPr>
            <a:r>
              <a:rPr lang="en-GB" sz="1600" dirty="0">
                <a:solidFill>
                  <a:schemeClr val="dk1"/>
                </a:solidFill>
                <a:latin typeface="Questrial"/>
                <a:ea typeface="Questrial"/>
                <a:cs typeface="Questrial"/>
                <a:sym typeface="Questrial"/>
              </a:rPr>
              <a:t>A thorough analysis of all hazards posed to society members, guests, and persons in the vicinity of ordinary undertakings; and</a:t>
            </a:r>
          </a:p>
          <a:p>
            <a:pPr marL="914400" lvl="1" indent="-330200" rtl="0">
              <a:lnSpc>
                <a:spcPct val="115000"/>
              </a:lnSpc>
              <a:spcBef>
                <a:spcPts val="0"/>
              </a:spcBef>
              <a:spcAft>
                <a:spcPts val="0"/>
              </a:spcAft>
              <a:buClr>
                <a:schemeClr val="dk1"/>
              </a:buClr>
              <a:buSzPts val="1600"/>
              <a:buFont typeface="Questrial"/>
              <a:buChar char="○"/>
            </a:pPr>
            <a:r>
              <a:rPr lang="en-GB" sz="1600" dirty="0">
                <a:solidFill>
                  <a:schemeClr val="dk1"/>
                </a:solidFill>
                <a:latin typeface="Questrial"/>
                <a:ea typeface="Questrial"/>
                <a:cs typeface="Questrial"/>
                <a:sym typeface="Questrial"/>
              </a:rPr>
              <a:t>Commitment to a plan of action for mitigating the same.</a:t>
            </a:r>
            <a:endParaRPr lang="en-GB" dirty="0"/>
          </a:p>
          <a:p>
            <a:r>
              <a:rPr lang="en-GB" dirty="0"/>
              <a:t>Late submission may result in withholding of any grant award.</a:t>
            </a:r>
          </a:p>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6</a:t>
            </a:fld>
            <a:endParaRPr lang="en-GB"/>
          </a:p>
        </p:txBody>
      </p:sp>
    </p:spTree>
    <p:extLst>
      <p:ext uri="{BB962C8B-B14F-4D97-AF65-F5344CB8AC3E}">
        <p14:creationId xmlns:p14="http://schemas.microsoft.com/office/powerpoint/2010/main" val="2262985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Soc events in private residences could invalidate your lease.</a:t>
            </a:r>
          </a:p>
          <a:p>
            <a:r>
              <a:rPr lang="en-GB" dirty="0"/>
              <a:t>They won’t have liability </a:t>
            </a:r>
            <a:r>
              <a:rPr lang="en-GB" dirty="0" err="1"/>
              <a:t>insuarnce</a:t>
            </a:r>
            <a:endParaRPr lang="en-GB" dirty="0"/>
          </a:p>
          <a:p>
            <a:r>
              <a:rPr lang="en-GB" dirty="0"/>
              <a:t>If any thing goes wrong during an unauthorized event the organizer will be the one responsible</a:t>
            </a:r>
          </a:p>
        </p:txBody>
      </p:sp>
      <p:sp>
        <p:nvSpPr>
          <p:cNvPr id="4" name="Slide Number Placeholder 3"/>
          <p:cNvSpPr>
            <a:spLocks noGrp="1"/>
          </p:cNvSpPr>
          <p:nvPr>
            <p:ph type="sldNum" sz="quarter" idx="5"/>
          </p:nvPr>
        </p:nvSpPr>
        <p:spPr/>
        <p:txBody>
          <a:bodyPr/>
          <a:lstStyle/>
          <a:p>
            <a:fld id="{2CAEA40F-3092-4FC9-A472-F70B97F81450}" type="slidenum">
              <a:rPr lang="en-GB" smtClean="0"/>
              <a:t>25</a:t>
            </a:fld>
            <a:endParaRPr lang="en-GB"/>
          </a:p>
        </p:txBody>
      </p:sp>
    </p:spTree>
    <p:extLst>
      <p:ext uri="{BB962C8B-B14F-4D97-AF65-F5344CB8AC3E}">
        <p14:creationId xmlns:p14="http://schemas.microsoft.com/office/powerpoint/2010/main" val="2899814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26</a:t>
            </a:fld>
            <a:endParaRPr lang="en-GB"/>
          </a:p>
        </p:txBody>
      </p:sp>
    </p:spTree>
    <p:extLst>
      <p:ext uri="{BB962C8B-B14F-4D97-AF65-F5344CB8AC3E}">
        <p14:creationId xmlns:p14="http://schemas.microsoft.com/office/powerpoint/2010/main" val="3484797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29-year-old spectator Judith Garrett, who had been at the event to watch her boyfriend compete was fatally injured. </a:t>
            </a:r>
            <a:br>
              <a:rPr lang="en-GB" dirty="0"/>
            </a:br>
            <a:endParaRPr lang="en-GB" dirty="0"/>
          </a:p>
          <a:p>
            <a:r>
              <a:rPr lang="en-GB" dirty="0"/>
              <a:t>The incident occurred in August 2014</a:t>
            </a:r>
          </a:p>
          <a:p>
            <a:endParaRPr lang="en-GB" dirty="0"/>
          </a:p>
          <a:p>
            <a:r>
              <a:rPr lang="en-GB" dirty="0"/>
              <a:t>The was heard in June 2018</a:t>
            </a:r>
          </a:p>
          <a:p>
            <a:endParaRPr lang="en-GB" dirty="0"/>
          </a:p>
          <a:p>
            <a:endParaRPr lang="en-GB" dirty="0"/>
          </a:p>
          <a:p>
            <a:r>
              <a:rPr lang="en-GB" dirty="0"/>
              <a:t>The British Cycling Federation, it failed to conduct its undertaking in such a way as to ensure the health and safety of people attending. </a:t>
            </a:r>
          </a:p>
          <a:p>
            <a:endParaRPr lang="en-GB" dirty="0"/>
          </a:p>
          <a:p>
            <a:r>
              <a:rPr lang="en-GB" dirty="0"/>
              <a:t>A marshal, Kevin Ian Duckworth, is alleged to have failed to ensure that his health and safety duties as a marshal were complied with. </a:t>
            </a:r>
            <a:br>
              <a:rPr lang="en-GB" dirty="0"/>
            </a:br>
            <a:endParaRPr lang="en-GB" dirty="0"/>
          </a:p>
          <a:p>
            <a:r>
              <a:rPr lang="en-GB" dirty="0"/>
              <a:t>Race organizer Michael Marsden, is alleged to have failed to conduct the event in such a way that people were not exposed to risk. It is alleged that he failed to ensure the safety of spectators at the competition and failed to provide marshals with adequate training regarding the safety of spectators. </a:t>
            </a:r>
            <a:br>
              <a:rPr lang="en-GB" dirty="0"/>
            </a:br>
            <a:endParaRPr lang="en-GB" dirty="0"/>
          </a:p>
          <a:p>
            <a:r>
              <a:rPr lang="en-GB" dirty="0"/>
              <a:t>The final charge alleges that he failed to report the death of Miss Garrett.</a:t>
            </a:r>
          </a:p>
          <a:p>
            <a:endParaRPr lang="en-GB" dirty="0"/>
          </a:p>
          <a:p>
            <a:r>
              <a:rPr lang="en-GB" dirty="0"/>
              <a:t>26 June 18 Marshall cleared of charges</a:t>
            </a:r>
          </a:p>
          <a:p>
            <a:endParaRPr lang="en-GB" dirty="0"/>
          </a:p>
          <a:p>
            <a:r>
              <a:rPr lang="en-GB" dirty="0"/>
              <a:t>4 July 18 Organizer &amp; British Cycling cleared of charges</a:t>
            </a:r>
          </a:p>
        </p:txBody>
      </p:sp>
      <p:sp>
        <p:nvSpPr>
          <p:cNvPr id="4" name="Slide Number Placeholder 3"/>
          <p:cNvSpPr>
            <a:spLocks noGrp="1"/>
          </p:cNvSpPr>
          <p:nvPr>
            <p:ph type="sldNum" sz="quarter" idx="5"/>
          </p:nvPr>
        </p:nvSpPr>
        <p:spPr/>
        <p:txBody>
          <a:bodyPr/>
          <a:lstStyle/>
          <a:p>
            <a:fld id="{2CAEA40F-3092-4FC9-A472-F70B97F81450}" type="slidenum">
              <a:rPr lang="en-GB" smtClean="0"/>
              <a:t>27</a:t>
            </a:fld>
            <a:endParaRPr lang="en-GB"/>
          </a:p>
        </p:txBody>
      </p:sp>
    </p:spTree>
    <p:extLst>
      <p:ext uri="{BB962C8B-B14F-4D97-AF65-F5344CB8AC3E}">
        <p14:creationId xmlns:p14="http://schemas.microsoft.com/office/powerpoint/2010/main" val="2347621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28</a:t>
            </a:fld>
            <a:endParaRPr lang="en-GB"/>
          </a:p>
        </p:txBody>
      </p:sp>
    </p:spTree>
    <p:extLst>
      <p:ext uri="{BB962C8B-B14F-4D97-AF65-F5344CB8AC3E}">
        <p14:creationId xmlns:p14="http://schemas.microsoft.com/office/powerpoint/2010/main" val="913753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29</a:t>
            </a:fld>
            <a:endParaRPr lang="en-GB"/>
          </a:p>
        </p:txBody>
      </p:sp>
    </p:spTree>
    <p:extLst>
      <p:ext uri="{BB962C8B-B14F-4D97-AF65-F5344CB8AC3E}">
        <p14:creationId xmlns:p14="http://schemas.microsoft.com/office/powerpoint/2010/main" val="3037776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30</a:t>
            </a:fld>
            <a:endParaRPr lang="en-GB"/>
          </a:p>
        </p:txBody>
      </p:sp>
    </p:spTree>
    <p:extLst>
      <p:ext uri="{BB962C8B-B14F-4D97-AF65-F5344CB8AC3E}">
        <p14:creationId xmlns:p14="http://schemas.microsoft.com/office/powerpoint/2010/main" val="3170253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32</a:t>
            </a:fld>
            <a:endParaRPr lang="en-GB"/>
          </a:p>
        </p:txBody>
      </p:sp>
    </p:spTree>
    <p:extLst>
      <p:ext uri="{BB962C8B-B14F-4D97-AF65-F5344CB8AC3E}">
        <p14:creationId xmlns:p14="http://schemas.microsoft.com/office/powerpoint/2010/main" val="1739581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7</a:t>
            </a:fld>
            <a:endParaRPr lang="en-GB"/>
          </a:p>
        </p:txBody>
      </p:sp>
    </p:spTree>
    <p:extLst>
      <p:ext uri="{BB962C8B-B14F-4D97-AF65-F5344CB8AC3E}">
        <p14:creationId xmlns:p14="http://schemas.microsoft.com/office/powerpoint/2010/main" val="2413018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8</a:t>
            </a:fld>
            <a:endParaRPr lang="en-GB"/>
          </a:p>
        </p:txBody>
      </p:sp>
    </p:spTree>
    <p:extLst>
      <p:ext uri="{BB962C8B-B14F-4D97-AF65-F5344CB8AC3E}">
        <p14:creationId xmlns:p14="http://schemas.microsoft.com/office/powerpoint/2010/main" val="557360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9</a:t>
            </a:fld>
            <a:endParaRPr lang="en-GB"/>
          </a:p>
        </p:txBody>
      </p:sp>
    </p:spTree>
    <p:extLst>
      <p:ext uri="{BB962C8B-B14F-4D97-AF65-F5344CB8AC3E}">
        <p14:creationId xmlns:p14="http://schemas.microsoft.com/office/powerpoint/2010/main" val="2922168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10</a:t>
            </a:fld>
            <a:endParaRPr lang="en-GB"/>
          </a:p>
        </p:txBody>
      </p:sp>
    </p:spTree>
    <p:extLst>
      <p:ext uri="{BB962C8B-B14F-4D97-AF65-F5344CB8AC3E}">
        <p14:creationId xmlns:p14="http://schemas.microsoft.com/office/powerpoint/2010/main" val="4069500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Deal with high risks first</a:t>
            </a:r>
          </a:p>
          <a:p>
            <a:r>
              <a:rPr lang="en-GB" dirty="0"/>
              <a:t>Death</a:t>
            </a:r>
          </a:p>
          <a:p>
            <a:r>
              <a:rPr lang="en-GB" dirty="0"/>
              <a:t>Serious injury</a:t>
            </a:r>
          </a:p>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11</a:t>
            </a:fld>
            <a:endParaRPr lang="en-GB"/>
          </a:p>
        </p:txBody>
      </p:sp>
    </p:spTree>
    <p:extLst>
      <p:ext uri="{BB962C8B-B14F-4D97-AF65-F5344CB8AC3E}">
        <p14:creationId xmlns:p14="http://schemas.microsoft.com/office/powerpoint/2010/main" val="1963732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12</a:t>
            </a:fld>
            <a:endParaRPr lang="en-GB"/>
          </a:p>
        </p:txBody>
      </p:sp>
    </p:spTree>
    <p:extLst>
      <p:ext uri="{BB962C8B-B14F-4D97-AF65-F5344CB8AC3E}">
        <p14:creationId xmlns:p14="http://schemas.microsoft.com/office/powerpoint/2010/main" val="1835784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AEA40F-3092-4FC9-A472-F70B97F81450}" type="slidenum">
              <a:rPr lang="en-GB" smtClean="0"/>
              <a:t>13</a:t>
            </a:fld>
            <a:endParaRPr lang="en-GB"/>
          </a:p>
        </p:txBody>
      </p:sp>
    </p:spTree>
    <p:extLst>
      <p:ext uri="{BB962C8B-B14F-4D97-AF65-F5344CB8AC3E}">
        <p14:creationId xmlns:p14="http://schemas.microsoft.com/office/powerpoint/2010/main" val="110126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586F-7055-44FC-8A37-62E414C19B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DBFF47-7340-48F9-A9CE-2DB6FB790E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F25810-893D-4BB2-B787-ED4643383B18}"/>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5" name="Footer Placeholder 4">
            <a:extLst>
              <a:ext uri="{FF2B5EF4-FFF2-40B4-BE49-F238E27FC236}">
                <a16:creationId xmlns:a16="http://schemas.microsoft.com/office/drawing/2014/main" id="{F8595064-CE0E-4740-A1D6-9200E9E7C2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7BCEAC-9EB6-4979-B4BE-6198EA29F422}"/>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285433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4C23A-1614-4F9A-B809-37922133C5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A515DD-B661-4A91-AB23-38D3D8AFD9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320C33-9E2A-4299-BB25-C46222649DD3}"/>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5" name="Footer Placeholder 4">
            <a:extLst>
              <a:ext uri="{FF2B5EF4-FFF2-40B4-BE49-F238E27FC236}">
                <a16:creationId xmlns:a16="http://schemas.microsoft.com/office/drawing/2014/main" id="{F3F83BBD-3359-459F-8674-D252FD305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F1221-4EA2-48D3-8B87-E22F370AE939}"/>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27622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1D45C1-3030-4D12-A853-E0A24E5B26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40EEC5-29A4-48F1-A734-B9194F5A4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A1723D-A193-447E-9835-AA90FF20DDBA}"/>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5" name="Footer Placeholder 4">
            <a:extLst>
              <a:ext uri="{FF2B5EF4-FFF2-40B4-BE49-F238E27FC236}">
                <a16:creationId xmlns:a16="http://schemas.microsoft.com/office/drawing/2014/main" id="{45BAF4EC-B462-41BE-933D-71CE84CB4D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68EF28-0862-4978-B050-239B2BD16DF6}"/>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221828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C87B-290A-44BF-AFBB-A3D9D59F11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AE2B0B-599A-4FF8-A10C-C724D03813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CA0FB9-AA81-4669-9F6C-A8FB3D190099}"/>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5" name="Footer Placeholder 4">
            <a:extLst>
              <a:ext uri="{FF2B5EF4-FFF2-40B4-BE49-F238E27FC236}">
                <a16:creationId xmlns:a16="http://schemas.microsoft.com/office/drawing/2014/main" id="{3F8C7FC0-FCF5-4427-9E01-40D721FF93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7DB96A-2712-4D89-94C7-051B1EE30846}"/>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102571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1822-B85C-4C14-A8EE-A87E966D5D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30EB6B4-B165-4421-83AB-3965C8B338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C129E3-E7D6-412B-9B3E-E558AD4F80C1}"/>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5" name="Footer Placeholder 4">
            <a:extLst>
              <a:ext uri="{FF2B5EF4-FFF2-40B4-BE49-F238E27FC236}">
                <a16:creationId xmlns:a16="http://schemas.microsoft.com/office/drawing/2014/main" id="{311CADBB-3F05-43DD-9BBD-F03880B7AB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1F4BBA-2B98-4E42-90C0-9C829CE10D43}"/>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3957475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73BE5-1B9C-4182-9E7E-B897BD76EF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46D71C-19A9-4344-BFEC-8516AFF8A7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1AD42C-D1B3-4045-950A-011AB33DEA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C0C0FB-0CF9-44E4-A7A7-2B2E9BFFD6B3}"/>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6" name="Footer Placeholder 5">
            <a:extLst>
              <a:ext uri="{FF2B5EF4-FFF2-40B4-BE49-F238E27FC236}">
                <a16:creationId xmlns:a16="http://schemas.microsoft.com/office/drawing/2014/main" id="{746C8724-7E61-4C35-9559-762E4AD01A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734F87-5A5F-46BA-8D72-A5E5B1001133}"/>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2672462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CA81-CDE5-442C-8825-4E4CD9A64E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C9D76E-7E0B-4C7F-A2C1-0237E8992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50312E-20A9-4D32-9815-75215DC86F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D5DF5F-CB2C-4691-AAF3-0028188E3D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C353D8-B643-43E3-A630-893EDE04F6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A0D189-D18E-488C-97F3-B134C3717CA3}"/>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8" name="Footer Placeholder 7">
            <a:extLst>
              <a:ext uri="{FF2B5EF4-FFF2-40B4-BE49-F238E27FC236}">
                <a16:creationId xmlns:a16="http://schemas.microsoft.com/office/drawing/2014/main" id="{967B28F3-73A2-4037-A29C-A25AF97042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9D10ED-6CE3-40FB-851C-B046FE87BDF0}"/>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38663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AA22-B91F-47B8-ABE6-B7FB8B900B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31D71A-2876-400C-B297-BEF3FF6D89CE}"/>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4" name="Footer Placeholder 3">
            <a:extLst>
              <a:ext uri="{FF2B5EF4-FFF2-40B4-BE49-F238E27FC236}">
                <a16:creationId xmlns:a16="http://schemas.microsoft.com/office/drawing/2014/main" id="{598F1245-4487-4E59-82EF-4E0F7A2BE6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CE8E3A-BA9C-4019-9054-55503DB29E38}"/>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31261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C830FA-267D-4E0F-87B6-26DA58A1DF03}"/>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3" name="Footer Placeholder 2">
            <a:extLst>
              <a:ext uri="{FF2B5EF4-FFF2-40B4-BE49-F238E27FC236}">
                <a16:creationId xmlns:a16="http://schemas.microsoft.com/office/drawing/2014/main" id="{A1F58547-5D05-4993-8ECF-131B703E26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0A6F0E8-B081-4F0F-861E-CC0DD2F3DADB}"/>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2782121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23387-258C-48C1-B290-07B074119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DD051A-037B-4D8B-8D0A-E595E5F62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E6AB5A-248A-4581-9D68-24FC8B81A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E90E4A-36C4-4DB7-B56D-3C038A03A2AC}"/>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6" name="Footer Placeholder 5">
            <a:extLst>
              <a:ext uri="{FF2B5EF4-FFF2-40B4-BE49-F238E27FC236}">
                <a16:creationId xmlns:a16="http://schemas.microsoft.com/office/drawing/2014/main" id="{AC8DD633-F5B4-4DA6-B735-1D58DEC3D1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D3A0F3-F16D-4350-A34A-976DE3852107}"/>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295070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12EF-B3A2-4166-9D13-2EE0895D31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3CBB8A-4224-4611-8013-E8149762E7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5494CA5-22B4-4049-98B7-B2653B79E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DB280F-07EC-4493-9230-BD6248EF3849}"/>
              </a:ext>
            </a:extLst>
          </p:cNvPr>
          <p:cNvSpPr>
            <a:spLocks noGrp="1"/>
          </p:cNvSpPr>
          <p:nvPr>
            <p:ph type="dt" sz="half" idx="10"/>
          </p:nvPr>
        </p:nvSpPr>
        <p:spPr/>
        <p:txBody>
          <a:bodyPr/>
          <a:lstStyle/>
          <a:p>
            <a:fld id="{2599114F-7C80-4D98-81A9-EC7747A749B7}" type="datetimeFigureOut">
              <a:rPr lang="en-GB" smtClean="0"/>
              <a:t>28/04/2019</a:t>
            </a:fld>
            <a:endParaRPr lang="en-GB"/>
          </a:p>
        </p:txBody>
      </p:sp>
      <p:sp>
        <p:nvSpPr>
          <p:cNvPr id="6" name="Footer Placeholder 5">
            <a:extLst>
              <a:ext uri="{FF2B5EF4-FFF2-40B4-BE49-F238E27FC236}">
                <a16:creationId xmlns:a16="http://schemas.microsoft.com/office/drawing/2014/main" id="{AF7D25AE-2CD6-4037-AC67-83FE9F3998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90CB8B-F558-4B43-83CF-ED92D2990CAB}"/>
              </a:ext>
            </a:extLst>
          </p:cNvPr>
          <p:cNvSpPr>
            <a:spLocks noGrp="1"/>
          </p:cNvSpPr>
          <p:nvPr>
            <p:ph type="sldNum" sz="quarter" idx="12"/>
          </p:nvPr>
        </p:nvSpPr>
        <p:spPr/>
        <p:txBody>
          <a:bodyPr/>
          <a:lstStyle/>
          <a:p>
            <a:fld id="{2D08F498-5002-45AC-A4D4-E756115B8827}" type="slidenum">
              <a:rPr lang="en-GB" smtClean="0"/>
              <a:t>‹#›</a:t>
            </a:fld>
            <a:endParaRPr lang="en-GB"/>
          </a:p>
        </p:txBody>
      </p:sp>
    </p:spTree>
    <p:extLst>
      <p:ext uri="{BB962C8B-B14F-4D97-AF65-F5344CB8AC3E}">
        <p14:creationId xmlns:p14="http://schemas.microsoft.com/office/powerpoint/2010/main" val="348460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674915-143F-465D-85E8-0E6CDE6C0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CD0408-BC0F-4F55-9188-A9ACB264A1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F058C2-5053-473D-976C-5471B4491E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9114F-7C80-4D98-81A9-EC7747A749B7}" type="datetimeFigureOut">
              <a:rPr lang="en-GB" smtClean="0"/>
              <a:t>28/04/2019</a:t>
            </a:fld>
            <a:endParaRPr lang="en-GB"/>
          </a:p>
        </p:txBody>
      </p:sp>
      <p:sp>
        <p:nvSpPr>
          <p:cNvPr id="5" name="Footer Placeholder 4">
            <a:extLst>
              <a:ext uri="{FF2B5EF4-FFF2-40B4-BE49-F238E27FC236}">
                <a16:creationId xmlns:a16="http://schemas.microsoft.com/office/drawing/2014/main" id="{479FF396-0475-4BF4-AF46-08F55D3A34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994C06A-B358-4CD6-92DF-C1F5FD9673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8F498-5002-45AC-A4D4-E756115B8827}" type="slidenum">
              <a:rPr lang="en-GB" smtClean="0"/>
              <a:t>‹#›</a:t>
            </a:fld>
            <a:endParaRPr lang="en-GB"/>
          </a:p>
        </p:txBody>
      </p:sp>
    </p:spTree>
    <p:extLst>
      <p:ext uri="{BB962C8B-B14F-4D97-AF65-F5344CB8AC3E}">
        <p14:creationId xmlns:p14="http://schemas.microsoft.com/office/powerpoint/2010/main" val="2194063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dailypost.co.uk/news/north-wales-news/llangollen-bike-race-spectator-death-13693286"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hse.gov.uk/"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CECC88-3622-474C-AE14-B42C06AB29DE}"/>
              </a:ext>
            </a:extLst>
          </p:cNvPr>
          <p:cNvSpPr>
            <a:spLocks noGrp="1"/>
          </p:cNvSpPr>
          <p:nvPr>
            <p:ph type="ctrTitle"/>
          </p:nvPr>
        </p:nvSpPr>
        <p:spPr>
          <a:xfrm>
            <a:off x="3416378" y="3882031"/>
            <a:ext cx="8695280" cy="2889114"/>
          </a:xfrm>
        </p:spPr>
        <p:txBody>
          <a:bodyPr anchor="b">
            <a:normAutofit/>
          </a:bodyPr>
          <a:lstStyle/>
          <a:p>
            <a:pPr algn="r"/>
            <a:r>
              <a:rPr lang="en-GB" sz="4800" dirty="0">
                <a:solidFill>
                  <a:schemeClr val="bg1"/>
                </a:solidFill>
              </a:rPr>
              <a:t>Society Health &amp; Safety Training</a:t>
            </a:r>
          </a:p>
        </p:txBody>
      </p:sp>
      <p:sp>
        <p:nvSpPr>
          <p:cNvPr id="3" name="Subtitle 2">
            <a:extLst>
              <a:ext uri="{FF2B5EF4-FFF2-40B4-BE49-F238E27FC236}">
                <a16:creationId xmlns:a16="http://schemas.microsoft.com/office/drawing/2014/main" id="{51CC0869-483E-492F-80AE-4FB7DA30FDD4}"/>
              </a:ext>
            </a:extLst>
          </p:cNvPr>
          <p:cNvSpPr>
            <a:spLocks noGrp="1"/>
          </p:cNvSpPr>
          <p:nvPr>
            <p:ph type="subTitle" idx="1"/>
          </p:nvPr>
        </p:nvSpPr>
        <p:spPr>
          <a:xfrm>
            <a:off x="10327278" y="5665914"/>
            <a:ext cx="1904893" cy="426346"/>
          </a:xfrm>
        </p:spPr>
        <p:txBody>
          <a:bodyPr anchor="t">
            <a:normAutofit fontScale="92500" lnSpcReduction="10000"/>
          </a:bodyPr>
          <a:lstStyle/>
          <a:p>
            <a:pPr algn="l"/>
            <a:r>
              <a:rPr lang="en-GB" sz="2800" dirty="0">
                <a:solidFill>
                  <a:schemeClr val="bg1"/>
                </a:solidFill>
              </a:rPr>
              <a:t>2019 - 2020</a:t>
            </a:r>
          </a:p>
        </p:txBody>
      </p:sp>
      <p:sp>
        <p:nvSpPr>
          <p:cNvPr id="19"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5">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C6147C28-5ED0-44B1-8631-1CE6C7EF89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679688"/>
            <a:ext cx="4047843" cy="4130452"/>
          </a:xfrm>
          <a:prstGeom prst="rect">
            <a:avLst/>
          </a:prstGeom>
        </p:spPr>
      </p:pic>
      <p:sp>
        <p:nvSpPr>
          <p:cNvPr id="8" name="TextBox 7">
            <a:extLst>
              <a:ext uri="{FF2B5EF4-FFF2-40B4-BE49-F238E27FC236}">
                <a16:creationId xmlns:a16="http://schemas.microsoft.com/office/drawing/2014/main" id="{954C5904-418D-4AAA-976E-A9DC62837FA4}"/>
              </a:ext>
            </a:extLst>
          </p:cNvPr>
          <p:cNvSpPr txBox="1"/>
          <p:nvPr/>
        </p:nvSpPr>
        <p:spPr>
          <a:xfrm>
            <a:off x="6812876" y="86855"/>
            <a:ext cx="5298782" cy="1477328"/>
          </a:xfrm>
          <a:prstGeom prst="rect">
            <a:avLst/>
          </a:prstGeom>
          <a:noFill/>
        </p:spPr>
        <p:txBody>
          <a:bodyPr wrap="square" rtlCol="0">
            <a:spAutoFit/>
          </a:bodyPr>
          <a:lstStyle/>
          <a:p>
            <a:pPr algn="r"/>
            <a:r>
              <a:rPr lang="en-GB" dirty="0">
                <a:solidFill>
                  <a:schemeClr val="bg1"/>
                </a:solidFill>
              </a:rPr>
              <a:t>University of St Andrews Students’ Association</a:t>
            </a:r>
          </a:p>
          <a:p>
            <a:pPr algn="r"/>
            <a:r>
              <a:rPr lang="en-GB" dirty="0">
                <a:solidFill>
                  <a:schemeClr val="bg1"/>
                </a:solidFill>
              </a:rPr>
              <a:t>SSC Societies Committee</a:t>
            </a:r>
          </a:p>
          <a:p>
            <a:pPr algn="r"/>
            <a:endParaRPr lang="en-GB" dirty="0">
              <a:solidFill>
                <a:schemeClr val="bg1"/>
              </a:solidFill>
            </a:endParaRPr>
          </a:p>
          <a:p>
            <a:pPr algn="r"/>
            <a:r>
              <a:rPr lang="en-GB" dirty="0">
                <a:solidFill>
                  <a:srgbClr val="FF0000"/>
                </a:solidFill>
              </a:rPr>
              <a:t>The University of St Andrews Students’ Association is a registered charity (No. SC019883)</a:t>
            </a:r>
          </a:p>
        </p:txBody>
      </p:sp>
    </p:spTree>
    <p:extLst>
      <p:ext uri="{BB962C8B-B14F-4D97-AF65-F5344CB8AC3E}">
        <p14:creationId xmlns:p14="http://schemas.microsoft.com/office/powerpoint/2010/main" val="3709630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What is a risk?</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solidFill>
                  <a:srgbClr val="FF0000"/>
                </a:solidFill>
              </a:rPr>
              <a:t>Risk </a:t>
            </a:r>
            <a:r>
              <a:rPr lang="en-GB" dirty="0"/>
              <a:t>is a combination of the chance, high or low, of someone being harmed by the hazard and how serious the harm could be.</a:t>
            </a:r>
          </a:p>
          <a:p>
            <a:pPr marL="0" indent="0">
              <a:buNone/>
            </a:pPr>
            <a:endParaRPr lang="en-GB" dirty="0"/>
          </a:p>
        </p:txBody>
      </p:sp>
    </p:spTree>
    <p:extLst>
      <p:ext uri="{BB962C8B-B14F-4D97-AF65-F5344CB8AC3E}">
        <p14:creationId xmlns:p14="http://schemas.microsoft.com/office/powerpoint/2010/main" val="1311448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How to do a risk assessment?</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To do a risk assessment, you need to understand what, in your activities, might cause harm to people and decide whether you are doing enough to prevent that harm.</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Once you have decided that, you need to identify and prioritise putting in place, appropriate and sensible control measures</a:t>
            </a:r>
          </a:p>
          <a:p>
            <a:pPr marL="0" indent="0">
              <a:buNone/>
            </a:pPr>
            <a:endParaRPr lang="en-GB" dirty="0"/>
          </a:p>
        </p:txBody>
      </p:sp>
    </p:spTree>
    <p:extLst>
      <p:ext uri="{BB962C8B-B14F-4D97-AF65-F5344CB8AC3E}">
        <p14:creationId xmlns:p14="http://schemas.microsoft.com/office/powerpoint/2010/main" val="416031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5 Steps for your Risk Assessment</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mj-lt"/>
              <a:buAutoNum type="arabicPeriod"/>
            </a:pPr>
            <a:r>
              <a:rPr lang="en-GB" dirty="0"/>
              <a:t>Identify the hazards of your activities.</a:t>
            </a:r>
          </a:p>
          <a:p>
            <a:pPr marL="620713" indent="-620713">
              <a:buFont typeface="+mj-lt"/>
              <a:buAutoNum type="arabicPeriod"/>
            </a:pPr>
            <a:endParaRPr lang="en-GB" dirty="0"/>
          </a:p>
          <a:p>
            <a:pPr marL="620713" indent="-620713">
              <a:buFont typeface="+mj-lt"/>
              <a:buAutoNum type="arabicPeriod"/>
            </a:pPr>
            <a:r>
              <a:rPr lang="en-GB" dirty="0"/>
              <a:t>Decide who might be harmed and how.</a:t>
            </a:r>
          </a:p>
          <a:p>
            <a:pPr marL="620713" indent="-620713">
              <a:buFont typeface="+mj-lt"/>
              <a:buAutoNum type="arabicPeriod"/>
            </a:pPr>
            <a:endParaRPr lang="en-GB" dirty="0"/>
          </a:p>
          <a:p>
            <a:pPr marL="620713" indent="-620713">
              <a:buFont typeface="+mj-lt"/>
              <a:buAutoNum type="arabicPeriod"/>
            </a:pPr>
            <a:r>
              <a:rPr lang="en-GB" dirty="0"/>
              <a:t>Evaluate the risk and decide on precautions.</a:t>
            </a:r>
          </a:p>
          <a:p>
            <a:pPr marL="620713" indent="-620713">
              <a:buFont typeface="+mj-lt"/>
              <a:buAutoNum type="arabicPeriod"/>
            </a:pPr>
            <a:endParaRPr lang="en-GB" dirty="0"/>
          </a:p>
          <a:p>
            <a:pPr marL="620713" indent="-620713">
              <a:buFont typeface="+mj-lt"/>
              <a:buAutoNum type="arabicPeriod"/>
            </a:pPr>
            <a:r>
              <a:rPr lang="en-GB" dirty="0"/>
              <a:t>Record your findings.</a:t>
            </a:r>
          </a:p>
          <a:p>
            <a:pPr marL="620713" indent="-620713">
              <a:buFont typeface="+mj-lt"/>
              <a:buAutoNum type="arabicPeriod"/>
            </a:pPr>
            <a:endParaRPr lang="en-GB" dirty="0"/>
          </a:p>
          <a:p>
            <a:pPr marL="620713" indent="-620713">
              <a:buFont typeface="+mj-lt"/>
              <a:buAutoNum type="arabicPeriod"/>
            </a:pPr>
            <a:r>
              <a:rPr lang="en-GB" dirty="0"/>
              <a:t>Review and update.</a:t>
            </a:r>
          </a:p>
          <a:p>
            <a:pPr marL="0" indent="0">
              <a:buNone/>
            </a:pPr>
            <a:endParaRPr lang="en-GB" dirty="0"/>
          </a:p>
        </p:txBody>
      </p:sp>
    </p:spTree>
    <p:extLst>
      <p:ext uri="{BB962C8B-B14F-4D97-AF65-F5344CB8AC3E}">
        <p14:creationId xmlns:p14="http://schemas.microsoft.com/office/powerpoint/2010/main" val="3089647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Identify the Hazards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r>
              <a:rPr lang="en-GB" dirty="0"/>
              <a:t>What are the foreseeable hazards, risks and dangers? Also, don’t forget about long-term health hazards!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Think about what you are going to do.</a:t>
            </a:r>
          </a:p>
          <a:p>
            <a:pPr marL="620713" indent="-620713">
              <a:buFont typeface="Wingdings" panose="05000000000000000000" pitchFamily="2" charset="2"/>
              <a:buChar char="ü"/>
            </a:pPr>
            <a:endParaRPr lang="en-GB" dirty="0"/>
          </a:p>
          <a:p>
            <a:pPr marL="1077913" lvl="1" indent="-620713">
              <a:buFont typeface="Wingdings" panose="05000000000000000000" pitchFamily="2" charset="2"/>
              <a:buChar char="ü"/>
            </a:pPr>
            <a:r>
              <a:rPr lang="en-GB" dirty="0"/>
              <a:t>What hazards can you foresee?</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Visit the location of your activity.</a:t>
            </a:r>
          </a:p>
          <a:p>
            <a:pPr marL="620713" indent="-620713">
              <a:buFont typeface="Wingdings" panose="05000000000000000000" pitchFamily="2" charset="2"/>
              <a:buChar char="ü"/>
            </a:pPr>
            <a:endParaRPr lang="en-GB" dirty="0"/>
          </a:p>
          <a:p>
            <a:pPr marL="1077913" lvl="1" indent="-620713">
              <a:buFont typeface="Wingdings" panose="05000000000000000000" pitchFamily="2" charset="2"/>
              <a:buChar char="ü"/>
            </a:pPr>
            <a:r>
              <a:rPr lang="en-GB" dirty="0"/>
              <a:t>Are there any environmental hazards?</a:t>
            </a:r>
          </a:p>
          <a:p>
            <a:pPr marL="0" indent="0">
              <a:buNone/>
            </a:pPr>
            <a:endParaRPr lang="en-GB" dirty="0"/>
          </a:p>
        </p:txBody>
      </p:sp>
    </p:spTree>
    <p:extLst>
      <p:ext uri="{BB962C8B-B14F-4D97-AF65-F5344CB8AC3E}">
        <p14:creationId xmlns:p14="http://schemas.microsoft.com/office/powerpoint/2010/main" val="275825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Decide Who Might Be Harmed and How</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lnSpcReduction="10000"/>
          </a:bodyPr>
          <a:lstStyle/>
          <a:p>
            <a:pPr marL="620713" indent="-620713">
              <a:buFont typeface="Wingdings" panose="05000000000000000000" pitchFamily="2" charset="2"/>
              <a:buChar char="ü"/>
            </a:pPr>
            <a:r>
              <a:rPr lang="en-GB" dirty="0"/>
              <a:t>Identify groups of people. Don’t forget about people not directly involved in your society event/activity!</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Who is affected by the activity?</a:t>
            </a:r>
          </a:p>
          <a:p>
            <a:pPr marL="620713" indent="-620713">
              <a:buFont typeface="Wingdings" panose="05000000000000000000" pitchFamily="2" charset="2"/>
              <a:buChar char="ü"/>
            </a:pPr>
            <a:endParaRPr lang="en-GB" dirty="0"/>
          </a:p>
          <a:p>
            <a:pPr marL="1077913" lvl="1" indent="-620713">
              <a:buFont typeface="Wingdings" panose="05000000000000000000" pitchFamily="2" charset="2"/>
              <a:buChar char="ü"/>
            </a:pPr>
            <a:r>
              <a:rPr lang="en-GB" dirty="0"/>
              <a:t>Society members, public, anyone else?</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How might these people be harmed?</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What harm could the hazards cause?</a:t>
            </a:r>
          </a:p>
          <a:p>
            <a:pPr marL="0" indent="0">
              <a:buNone/>
            </a:pPr>
            <a:endParaRPr lang="en-GB" dirty="0"/>
          </a:p>
        </p:txBody>
      </p:sp>
    </p:spTree>
    <p:extLst>
      <p:ext uri="{BB962C8B-B14F-4D97-AF65-F5344CB8AC3E}">
        <p14:creationId xmlns:p14="http://schemas.microsoft.com/office/powerpoint/2010/main" val="3358669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4000" dirty="0"/>
              <a:t>Evaluate the Risk and Decide On Precautions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fontScale="85000" lnSpcReduction="20000"/>
          </a:bodyPr>
          <a:lstStyle/>
          <a:p>
            <a:pPr marL="620713" indent="-620713">
              <a:buFont typeface="Wingdings" panose="05000000000000000000" pitchFamily="2" charset="2"/>
              <a:buChar char="ü"/>
            </a:pPr>
            <a:r>
              <a:rPr lang="en-GB" dirty="0"/>
              <a:t>Decide how severe the harm could be.</a:t>
            </a:r>
          </a:p>
          <a:p>
            <a:pPr marL="1077913" lvl="1" indent="-620713">
              <a:buFont typeface="Wingdings" panose="05000000000000000000" pitchFamily="2" charset="2"/>
              <a:buChar char="ü"/>
            </a:pPr>
            <a:r>
              <a:rPr lang="en-GB" dirty="0"/>
              <a:t>Slight, Moderate, extreme</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Decide how likely it is that harm could occur.</a:t>
            </a:r>
          </a:p>
          <a:p>
            <a:pPr marL="1077913" lvl="1" indent="-620713">
              <a:buFont typeface="Wingdings" panose="05000000000000000000" pitchFamily="2" charset="2"/>
              <a:buChar char="ü"/>
            </a:pPr>
            <a:r>
              <a:rPr lang="en-GB" dirty="0"/>
              <a:t>Very unlikely, Unlikely, Likely, Very likely</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List what is already in place to reduce the likelihood of harm or make any harm less serious.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Decide on further control measures.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Your risk assessment should only include what you could reasonably be expected to know - </a:t>
            </a:r>
            <a:r>
              <a:rPr lang="en-GB" dirty="0">
                <a:solidFill>
                  <a:srgbClr val="FF0000"/>
                </a:solidFill>
              </a:rPr>
              <a:t>you are not expected to anticipate unforeseeable risks</a:t>
            </a:r>
            <a:r>
              <a:rPr lang="en-GB" dirty="0"/>
              <a:t>.</a:t>
            </a:r>
          </a:p>
        </p:txBody>
      </p:sp>
    </p:spTree>
    <p:extLst>
      <p:ext uri="{BB962C8B-B14F-4D97-AF65-F5344CB8AC3E}">
        <p14:creationId xmlns:p14="http://schemas.microsoft.com/office/powerpoint/2010/main" val="314416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4000" dirty="0"/>
              <a:t>Record Your Findings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Complete the risk assessment form and email it to </a:t>
            </a:r>
            <a:r>
              <a:rPr lang="en-GB" dirty="0" err="1"/>
              <a:t>unionra</a:t>
            </a:r>
            <a:r>
              <a:rPr lang="en-GB" dirty="0"/>
              <a:t>@.</a:t>
            </a:r>
          </a:p>
        </p:txBody>
      </p:sp>
    </p:spTree>
    <p:extLst>
      <p:ext uri="{BB962C8B-B14F-4D97-AF65-F5344CB8AC3E}">
        <p14:creationId xmlns:p14="http://schemas.microsoft.com/office/powerpoint/2010/main" val="2540403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4000" dirty="0"/>
              <a:t>Review Your Risk Assessment and Update</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0" indent="0">
              <a:buNone/>
            </a:pPr>
            <a:endParaRPr lang="en-GB" dirty="0"/>
          </a:p>
          <a:p>
            <a:pPr marL="620713" indent="-620713">
              <a:buFont typeface="Wingdings" panose="05000000000000000000" pitchFamily="2" charset="2"/>
              <a:buChar char="ü"/>
            </a:pPr>
            <a:r>
              <a:rPr lang="en-GB" dirty="0"/>
              <a:t>Annually at re-affiliation.</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If anything has changed.</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If there has been an accident or incident.</a:t>
            </a:r>
          </a:p>
        </p:txBody>
      </p:sp>
    </p:spTree>
    <p:extLst>
      <p:ext uri="{BB962C8B-B14F-4D97-AF65-F5344CB8AC3E}">
        <p14:creationId xmlns:p14="http://schemas.microsoft.com/office/powerpoint/2010/main" val="2403582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4000" dirty="0"/>
              <a:t>Some Common Hazards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r>
              <a:rPr lang="en-GB" dirty="0"/>
              <a:t>Fire</a:t>
            </a:r>
          </a:p>
          <a:p>
            <a:pPr marL="620713" indent="-620713">
              <a:buFont typeface="Wingdings" panose="05000000000000000000" pitchFamily="2" charset="2"/>
              <a:buChar char="ü"/>
            </a:pPr>
            <a:r>
              <a:rPr lang="en-GB" dirty="0"/>
              <a:t>Slips, Trips and Falls</a:t>
            </a:r>
          </a:p>
          <a:p>
            <a:pPr marL="620713" indent="-620713">
              <a:buFont typeface="Wingdings" panose="05000000000000000000" pitchFamily="2" charset="2"/>
              <a:buChar char="ü"/>
            </a:pPr>
            <a:r>
              <a:rPr lang="en-GB" dirty="0"/>
              <a:t>Electricity</a:t>
            </a:r>
          </a:p>
          <a:p>
            <a:pPr marL="620713" indent="-620713">
              <a:buFont typeface="Wingdings" panose="05000000000000000000" pitchFamily="2" charset="2"/>
              <a:buChar char="ü"/>
            </a:pPr>
            <a:r>
              <a:rPr lang="en-GB" dirty="0"/>
              <a:t>Manual Handling</a:t>
            </a:r>
          </a:p>
          <a:p>
            <a:pPr marL="620713" indent="-620713">
              <a:buFont typeface="Wingdings" panose="05000000000000000000" pitchFamily="2" charset="2"/>
              <a:buChar char="ü"/>
            </a:pPr>
            <a:r>
              <a:rPr lang="en-GB" dirty="0"/>
              <a:t>Falls from Height</a:t>
            </a:r>
          </a:p>
          <a:p>
            <a:pPr marL="620713" indent="-620713">
              <a:buFont typeface="Wingdings" panose="05000000000000000000" pitchFamily="2" charset="2"/>
              <a:buChar char="ü"/>
            </a:pPr>
            <a:r>
              <a:rPr lang="en-GB" dirty="0"/>
              <a:t>Vehicles and Transport</a:t>
            </a:r>
          </a:p>
          <a:p>
            <a:pPr marL="620713" indent="-620713">
              <a:buFont typeface="Wingdings" panose="05000000000000000000" pitchFamily="2" charset="2"/>
              <a:buChar char="ü"/>
            </a:pPr>
            <a:r>
              <a:rPr lang="en-GB" dirty="0"/>
              <a:t>Noise</a:t>
            </a:r>
          </a:p>
          <a:p>
            <a:pPr marL="620713" indent="-620713">
              <a:buFont typeface="Wingdings" panose="05000000000000000000" pitchFamily="2" charset="2"/>
              <a:buChar char="ü"/>
            </a:pPr>
            <a:r>
              <a:rPr lang="en-GB" dirty="0"/>
              <a:t>Violence</a:t>
            </a:r>
          </a:p>
          <a:p>
            <a:pPr marL="620713" indent="-620713">
              <a:buFont typeface="Wingdings" panose="05000000000000000000" pitchFamily="2" charset="2"/>
              <a:buChar char="ü"/>
            </a:pPr>
            <a:r>
              <a:rPr lang="en-GB" dirty="0"/>
              <a:t>Bad Weather</a:t>
            </a:r>
          </a:p>
        </p:txBody>
      </p:sp>
    </p:spTree>
    <p:extLst>
      <p:ext uri="{BB962C8B-B14F-4D97-AF65-F5344CB8AC3E}">
        <p14:creationId xmlns:p14="http://schemas.microsoft.com/office/powerpoint/2010/main" val="1491042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A4109EF-9652-44E4-AD9D-DF977A1C9565}"/>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dirty="0">
                <a:solidFill>
                  <a:schemeClr val="bg1"/>
                </a:solidFill>
              </a:rPr>
              <a:t>GRA Example</a:t>
            </a:r>
            <a:endParaRPr lang="en-US" kern="1200" dirty="0">
              <a:solidFill>
                <a:schemeClr val="bg1"/>
              </a:solidFill>
              <a:latin typeface="+mj-lt"/>
              <a:ea typeface="+mj-ea"/>
              <a:cs typeface="+mj-cs"/>
            </a:endParaRPr>
          </a:p>
        </p:txBody>
      </p:sp>
      <p:sp>
        <p:nvSpPr>
          <p:cNvPr id="5" name="Text Placeholder 4">
            <a:extLst>
              <a:ext uri="{FF2B5EF4-FFF2-40B4-BE49-F238E27FC236}">
                <a16:creationId xmlns:a16="http://schemas.microsoft.com/office/drawing/2014/main" id="{EE592D3D-CD26-457C-A807-A867562ECD9B}"/>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kern="1200">
              <a:solidFill>
                <a:schemeClr val="bg1"/>
              </a:solidFill>
              <a:latin typeface="+mn-lt"/>
              <a:ea typeface="+mn-ea"/>
              <a:cs typeface="+mn-cs"/>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BD102F32-3326-40D2-8117-5A742F4134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382" y="679688"/>
            <a:ext cx="4047843" cy="4130452"/>
          </a:xfrm>
          <a:prstGeom prst="rect">
            <a:avLst/>
          </a:prstGeom>
        </p:spPr>
      </p:pic>
    </p:spTree>
    <p:extLst>
      <p:ext uri="{BB962C8B-B14F-4D97-AF65-F5344CB8AC3E}">
        <p14:creationId xmlns:p14="http://schemas.microsoft.com/office/powerpoint/2010/main" val="381983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A4109EF-9652-44E4-AD9D-DF977A1C9565}"/>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dirty="0">
                <a:solidFill>
                  <a:schemeClr val="bg1"/>
                </a:solidFill>
                <a:latin typeface="+mj-lt"/>
                <a:ea typeface="+mj-ea"/>
                <a:cs typeface="+mj-cs"/>
              </a:rPr>
              <a:t>Successful Risk Management</a:t>
            </a:r>
          </a:p>
        </p:txBody>
      </p:sp>
      <p:sp>
        <p:nvSpPr>
          <p:cNvPr id="5" name="Text Placeholder 4">
            <a:extLst>
              <a:ext uri="{FF2B5EF4-FFF2-40B4-BE49-F238E27FC236}">
                <a16:creationId xmlns:a16="http://schemas.microsoft.com/office/drawing/2014/main" id="{EE592D3D-CD26-457C-A807-A867562ECD9B}"/>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kern="1200">
              <a:solidFill>
                <a:schemeClr val="bg1"/>
              </a:solidFill>
              <a:latin typeface="+mn-lt"/>
              <a:ea typeface="+mn-ea"/>
              <a:cs typeface="+mn-cs"/>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BD102F32-3326-40D2-8117-5A742F413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679688"/>
            <a:ext cx="4047843" cy="4130452"/>
          </a:xfrm>
          <a:prstGeom prst="rect">
            <a:avLst/>
          </a:prstGeom>
        </p:spPr>
      </p:pic>
    </p:spTree>
    <p:extLst>
      <p:ext uri="{BB962C8B-B14F-4D97-AF65-F5344CB8AC3E}">
        <p14:creationId xmlns:p14="http://schemas.microsoft.com/office/powerpoint/2010/main" val="4171354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F7ABD44D-FE61-4793-ABF7-CD9769139731}"/>
              </a:ext>
            </a:extLst>
          </p:cNvPr>
          <p:cNvPicPr>
            <a:picLocks noGrp="1" noChangeAspect="1"/>
          </p:cNvPicPr>
          <p:nvPr>
            <p:ph idx="1"/>
          </p:nvPr>
        </p:nvPicPr>
        <p:blipFill>
          <a:blip r:embed="rId3"/>
          <a:stretch>
            <a:fillRect/>
          </a:stretch>
        </p:blipFill>
        <p:spPr>
          <a:xfrm>
            <a:off x="531511" y="0"/>
            <a:ext cx="11128977" cy="6858000"/>
          </a:xfrm>
          <a:prstGeom prst="rect">
            <a:avLst/>
          </a:prstGeom>
        </p:spPr>
      </p:pic>
    </p:spTree>
    <p:extLst>
      <p:ext uri="{BB962C8B-B14F-4D97-AF65-F5344CB8AC3E}">
        <p14:creationId xmlns:p14="http://schemas.microsoft.com/office/powerpoint/2010/main" val="146484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CCC568C-1669-46F4-9AB5-B6641E5600FD}"/>
              </a:ext>
            </a:extLst>
          </p:cNvPr>
          <p:cNvSpPr>
            <a:spLocks noGrp="1"/>
          </p:cNvSpPr>
          <p:nvPr>
            <p:ph idx="1"/>
          </p:nvPr>
        </p:nvSpPr>
        <p:spPr/>
        <p:txBody>
          <a:bodyPr/>
          <a:lstStyle/>
          <a:p>
            <a:endParaRPr lang="en-GB"/>
          </a:p>
        </p:txBody>
      </p:sp>
      <p:grpSp>
        <p:nvGrpSpPr>
          <p:cNvPr id="7" name="Group 6">
            <a:extLst>
              <a:ext uri="{FF2B5EF4-FFF2-40B4-BE49-F238E27FC236}">
                <a16:creationId xmlns:a16="http://schemas.microsoft.com/office/drawing/2014/main" id="{9FEA339B-7D29-4053-BFBA-1A3C33C0D6E4}"/>
              </a:ext>
            </a:extLst>
          </p:cNvPr>
          <p:cNvGrpSpPr/>
          <p:nvPr/>
        </p:nvGrpSpPr>
        <p:grpSpPr>
          <a:xfrm>
            <a:off x="1387910" y="76619"/>
            <a:ext cx="9287571" cy="6758941"/>
            <a:chOff x="1387910" y="99059"/>
            <a:chExt cx="9287571" cy="6758941"/>
          </a:xfrm>
        </p:grpSpPr>
        <p:pic>
          <p:nvPicPr>
            <p:cNvPr id="5" name="Picture 4">
              <a:extLst>
                <a:ext uri="{FF2B5EF4-FFF2-40B4-BE49-F238E27FC236}">
                  <a16:creationId xmlns:a16="http://schemas.microsoft.com/office/drawing/2014/main" id="{5C56F0CB-0281-4F84-A056-659696681AA5}"/>
                </a:ext>
              </a:extLst>
            </p:cNvPr>
            <p:cNvPicPr>
              <a:picLocks noChangeAspect="1"/>
            </p:cNvPicPr>
            <p:nvPr/>
          </p:nvPicPr>
          <p:blipFill>
            <a:blip r:embed="rId3"/>
            <a:stretch>
              <a:fillRect/>
            </a:stretch>
          </p:blipFill>
          <p:spPr>
            <a:xfrm>
              <a:off x="1387910" y="467865"/>
              <a:ext cx="9253912" cy="6390135"/>
            </a:xfrm>
            <a:prstGeom prst="rect">
              <a:avLst/>
            </a:prstGeom>
          </p:spPr>
        </p:pic>
        <p:pic>
          <p:nvPicPr>
            <p:cNvPr id="6" name="Picture 5">
              <a:extLst>
                <a:ext uri="{FF2B5EF4-FFF2-40B4-BE49-F238E27FC236}">
                  <a16:creationId xmlns:a16="http://schemas.microsoft.com/office/drawing/2014/main" id="{30EB6411-8269-45DA-A145-284F1B54C0E8}"/>
                </a:ext>
              </a:extLst>
            </p:cNvPr>
            <p:cNvPicPr>
              <a:picLocks noChangeAspect="1"/>
            </p:cNvPicPr>
            <p:nvPr/>
          </p:nvPicPr>
          <p:blipFill>
            <a:blip r:embed="rId4"/>
            <a:stretch>
              <a:fillRect/>
            </a:stretch>
          </p:blipFill>
          <p:spPr>
            <a:xfrm>
              <a:off x="1421569" y="99059"/>
              <a:ext cx="9253912" cy="460815"/>
            </a:xfrm>
            <a:prstGeom prst="rect">
              <a:avLst/>
            </a:prstGeom>
          </p:spPr>
        </p:pic>
      </p:grpSp>
    </p:spTree>
    <p:extLst>
      <p:ext uri="{BB962C8B-B14F-4D97-AF65-F5344CB8AC3E}">
        <p14:creationId xmlns:p14="http://schemas.microsoft.com/office/powerpoint/2010/main" val="2724908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A4109EF-9652-44E4-AD9D-DF977A1C9565}"/>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dirty="0">
                <a:solidFill>
                  <a:schemeClr val="bg1"/>
                </a:solidFill>
                <a:latin typeface="+mj-lt"/>
                <a:ea typeface="+mj-ea"/>
                <a:cs typeface="+mj-cs"/>
              </a:rPr>
              <a:t>Formal Obligations</a:t>
            </a:r>
          </a:p>
        </p:txBody>
      </p:sp>
      <p:sp>
        <p:nvSpPr>
          <p:cNvPr id="5" name="Text Placeholder 4">
            <a:extLst>
              <a:ext uri="{FF2B5EF4-FFF2-40B4-BE49-F238E27FC236}">
                <a16:creationId xmlns:a16="http://schemas.microsoft.com/office/drawing/2014/main" id="{EE592D3D-CD26-457C-A807-A867562ECD9B}"/>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kern="1200">
              <a:solidFill>
                <a:schemeClr val="bg1"/>
              </a:solidFill>
              <a:latin typeface="+mn-lt"/>
              <a:ea typeface="+mn-ea"/>
              <a:cs typeface="+mn-cs"/>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BD102F32-3326-40D2-8117-5A742F413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679688"/>
            <a:ext cx="4047843" cy="4130452"/>
          </a:xfrm>
          <a:prstGeom prst="rect">
            <a:avLst/>
          </a:prstGeom>
        </p:spPr>
      </p:pic>
    </p:spTree>
    <p:extLst>
      <p:ext uri="{BB962C8B-B14F-4D97-AF65-F5344CB8AC3E}">
        <p14:creationId xmlns:p14="http://schemas.microsoft.com/office/powerpoint/2010/main" val="1248026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4000" dirty="0"/>
              <a:t>Accident and Incidents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You must report accidents and/or incidents in writing to </a:t>
            </a:r>
            <a:r>
              <a:rPr lang="en-GB" dirty="0">
                <a:solidFill>
                  <a:srgbClr val="FF0000"/>
                </a:solidFill>
              </a:rPr>
              <a:t>union@</a:t>
            </a:r>
            <a:r>
              <a:rPr lang="en-GB" dirty="0"/>
              <a:t> as soon as is practicable.</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For example, you must inform the Union if someone on a society trip falls out of a caravan window and breaks their arm.</a:t>
            </a:r>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2059640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4000" dirty="0"/>
              <a:t>Trips Abroad</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Prior to any official or quasi-official trip abroad societies must contact Student Services and notify them to that effect, as well as liaise with them as is necessary.</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Societies must do this in addition to filling out a </a:t>
            </a:r>
            <a:r>
              <a:rPr lang="en-GB" dirty="0">
                <a:solidFill>
                  <a:srgbClr val="FF0000"/>
                </a:solidFill>
              </a:rPr>
              <a:t>Supplemental Risk Assessment (SRA)</a:t>
            </a:r>
            <a:r>
              <a:rPr lang="en-GB" dirty="0"/>
              <a:t>.</a:t>
            </a:r>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2883354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3900" dirty="0"/>
              <a:t>Use of Private Residences for Official Business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Private residences are suitable for society use </a:t>
            </a:r>
            <a:r>
              <a:rPr lang="en-GB" dirty="0">
                <a:solidFill>
                  <a:srgbClr val="FF0000"/>
                </a:solidFill>
              </a:rPr>
              <a:t>ONLY</a:t>
            </a:r>
            <a:r>
              <a:rPr lang="en-GB" dirty="0"/>
              <a:t> when a society has petitioned for, and been subsequently granted leave to proceed, by the Societies Committee.</a:t>
            </a:r>
          </a:p>
          <a:p>
            <a:pPr marL="1077913" lvl="1" indent="-620713">
              <a:buFont typeface="Wingdings" panose="05000000000000000000" pitchFamily="2" charset="2"/>
              <a:buChar char="ü"/>
            </a:pPr>
            <a:r>
              <a:rPr lang="en-GB" dirty="0"/>
              <a:t>Email </a:t>
            </a:r>
            <a:r>
              <a:rPr lang="en-GB" dirty="0">
                <a:solidFill>
                  <a:srgbClr val="FF0000"/>
                </a:solidFill>
              </a:rPr>
              <a:t>socs@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However, societies may, without formal exemption, conduct committee meetings of ten or fewer persons in a private residence so long as the activities therein are specifically related to ordinary committee meeting matters.</a:t>
            </a:r>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4223665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a:t>Serving Alcohol</a:t>
            </a:r>
            <a:endParaRPr lang="en-GB" dirty="0"/>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If you require alcohol at an unlicensed venue, you must apply for a license </a:t>
            </a:r>
            <a:r>
              <a:rPr lang="en-GB" dirty="0">
                <a:solidFill>
                  <a:srgbClr val="FF0000"/>
                </a:solidFill>
              </a:rPr>
              <a:t>at least 6 weeks in advance</a:t>
            </a:r>
            <a:r>
              <a:rPr lang="en-GB" dirty="0"/>
              <a:t>.</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Email </a:t>
            </a:r>
            <a:r>
              <a:rPr lang="en-GB" dirty="0" err="1">
                <a:solidFill>
                  <a:srgbClr val="FF0000"/>
                </a:solidFill>
              </a:rPr>
              <a:t>sabars</a:t>
            </a:r>
            <a:r>
              <a:rPr lang="en-GB" dirty="0">
                <a:solidFill>
                  <a:srgbClr val="FF0000"/>
                </a:solidFill>
              </a:rPr>
              <a:t>@</a:t>
            </a:r>
            <a:r>
              <a:rPr lang="en-GB" dirty="0"/>
              <a:t> about getting a license, or come into the Union and speak to the bar manager.</a:t>
            </a:r>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3919944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Why Risk Assessments Matter</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hlinkClick r:id="rId4"/>
              </a:rPr>
              <a:t>https://www.dailypost.co.uk/news/north-wales-news/llangollen-bike-race-spectator-death-13693286</a:t>
            </a:r>
            <a:endParaRPr lang="en-GB" dirty="0"/>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2398764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Risk Assessment is not about</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Stopping recreational and/or learning activities for individuals where the risks are managed;</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Scaring people by exaggerating or publicising trivial risks;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Generating useless paperwork mountains.</a:t>
            </a:r>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2019079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1009-741A-47BA-BD2D-F70BB49EC20B}"/>
              </a:ext>
            </a:extLst>
          </p:cNvPr>
          <p:cNvSpPr>
            <a:spLocks noGrp="1"/>
          </p:cNvSpPr>
          <p:nvPr>
            <p:ph type="title"/>
          </p:nvPr>
        </p:nvSpPr>
        <p:spPr>
          <a:xfrm>
            <a:off x="2092036" y="365125"/>
            <a:ext cx="9261764" cy="1325563"/>
          </a:xfrm>
        </p:spPr>
        <p:txBody>
          <a:bodyPr/>
          <a:lstStyle/>
          <a:p>
            <a:r>
              <a:rPr lang="en-GB" dirty="0">
                <a:latin typeface="Questrial"/>
                <a:ea typeface="Questrial"/>
                <a:cs typeface="Questrial"/>
                <a:sym typeface="Questrial"/>
              </a:rPr>
              <a:t>Good risk assessment is about</a:t>
            </a:r>
            <a:endParaRPr lang="en-GB" dirty="0"/>
          </a:p>
        </p:txBody>
      </p:sp>
      <p:sp>
        <p:nvSpPr>
          <p:cNvPr id="3" name="Content Placeholder 2">
            <a:extLst>
              <a:ext uri="{FF2B5EF4-FFF2-40B4-BE49-F238E27FC236}">
                <a16:creationId xmlns:a16="http://schemas.microsoft.com/office/drawing/2014/main" id="{7F8CADE6-3BC1-4BB3-BF47-8F672972F5C3}"/>
              </a:ext>
            </a:extLst>
          </p:cNvPr>
          <p:cNvSpPr>
            <a:spLocks noGrp="1"/>
          </p:cNvSpPr>
          <p:nvPr>
            <p:ph idx="1"/>
          </p:nvPr>
        </p:nvSpPr>
        <p:spPr/>
        <p:txBody>
          <a:bodyPr/>
          <a:lstStyle/>
          <a:p>
            <a:pPr marL="571500" lvl="0" indent="-457200">
              <a:spcBef>
                <a:spcPts val="0"/>
              </a:spcBef>
              <a:buClr>
                <a:srgbClr val="000000"/>
              </a:buClr>
              <a:buSzPts val="1800"/>
              <a:buFont typeface="Wingdings" panose="05000000000000000000" pitchFamily="2" charset="2"/>
              <a:buChar char="ü"/>
            </a:pPr>
            <a:r>
              <a:rPr lang="en-GB" dirty="0">
                <a:solidFill>
                  <a:srgbClr val="000000"/>
                </a:solidFill>
                <a:latin typeface="Questrial"/>
                <a:ea typeface="Questrial"/>
                <a:cs typeface="Questrial"/>
                <a:sym typeface="Questrial"/>
              </a:rPr>
              <a:t>Preventing people being killed or injured;</a:t>
            </a:r>
          </a:p>
          <a:p>
            <a:pPr marL="571500" lvl="0" indent="-457200">
              <a:spcBef>
                <a:spcPts val="0"/>
              </a:spcBef>
              <a:buClr>
                <a:srgbClr val="FFFFFF"/>
              </a:buClr>
              <a:buSzPts val="1800"/>
              <a:buFont typeface="Wingdings" panose="05000000000000000000" pitchFamily="2" charset="2"/>
              <a:buChar char="ü"/>
            </a:pPr>
            <a:endParaRPr lang="en-GB" dirty="0">
              <a:solidFill>
                <a:srgbClr val="FFFFFF"/>
              </a:solidFill>
              <a:latin typeface="Questrial"/>
              <a:ea typeface="Questrial"/>
              <a:cs typeface="Questrial"/>
              <a:sym typeface="Questrial"/>
            </a:endParaRPr>
          </a:p>
          <a:p>
            <a:pPr marL="571500" lvl="0" indent="-457200">
              <a:spcBef>
                <a:spcPts val="0"/>
              </a:spcBef>
              <a:buClr>
                <a:srgbClr val="000000"/>
              </a:buClr>
              <a:buSzPts val="1800"/>
              <a:buFont typeface="Wingdings" panose="05000000000000000000" pitchFamily="2" charset="2"/>
              <a:buChar char="ü"/>
            </a:pPr>
            <a:r>
              <a:rPr lang="en-GB" dirty="0">
                <a:solidFill>
                  <a:srgbClr val="000000"/>
                </a:solidFill>
                <a:latin typeface="Questrial"/>
                <a:ea typeface="Questrial"/>
                <a:cs typeface="Questrial"/>
                <a:sym typeface="Questrial"/>
              </a:rPr>
              <a:t>Enabling events to proceed;</a:t>
            </a:r>
          </a:p>
          <a:p>
            <a:pPr marL="571500" lvl="0" indent="-457200">
              <a:spcBef>
                <a:spcPts val="0"/>
              </a:spcBef>
              <a:buClr>
                <a:srgbClr val="FFFFFF"/>
              </a:buClr>
              <a:buSzPts val="1800"/>
              <a:buFont typeface="Wingdings" panose="05000000000000000000" pitchFamily="2" charset="2"/>
              <a:buChar char="ü"/>
            </a:pPr>
            <a:endParaRPr lang="en-GB" dirty="0">
              <a:solidFill>
                <a:srgbClr val="FFFFFF"/>
              </a:solidFill>
              <a:latin typeface="Questrial"/>
              <a:ea typeface="Questrial"/>
              <a:cs typeface="Questrial"/>
              <a:sym typeface="Questrial"/>
            </a:endParaRPr>
          </a:p>
          <a:p>
            <a:pPr marL="571500" lvl="0" indent="-457200">
              <a:spcBef>
                <a:spcPts val="0"/>
              </a:spcBef>
              <a:buClr>
                <a:srgbClr val="000000"/>
              </a:buClr>
              <a:buSzPts val="1800"/>
              <a:buFont typeface="Wingdings" panose="05000000000000000000" pitchFamily="2" charset="2"/>
              <a:buChar char="ü"/>
            </a:pPr>
            <a:r>
              <a:rPr lang="en-GB" dirty="0">
                <a:solidFill>
                  <a:srgbClr val="000000"/>
                </a:solidFill>
                <a:latin typeface="Questrial"/>
                <a:ea typeface="Questrial"/>
                <a:cs typeface="Questrial"/>
                <a:sym typeface="Questrial"/>
              </a:rPr>
              <a:t>Reducing significant risks or ensuring they are effectively managed;</a:t>
            </a:r>
          </a:p>
          <a:p>
            <a:pPr marL="571500" lvl="0" indent="-457200">
              <a:spcBef>
                <a:spcPts val="0"/>
              </a:spcBef>
              <a:buClr>
                <a:srgbClr val="FFFFFF"/>
              </a:buClr>
              <a:buSzPts val="1800"/>
              <a:buFont typeface="Wingdings" panose="05000000000000000000" pitchFamily="2" charset="2"/>
              <a:buChar char="ü"/>
            </a:pPr>
            <a:endParaRPr lang="en-GB" dirty="0">
              <a:solidFill>
                <a:srgbClr val="FFFFFF"/>
              </a:solidFill>
              <a:latin typeface="Questrial"/>
              <a:ea typeface="Questrial"/>
              <a:cs typeface="Questrial"/>
              <a:sym typeface="Questrial"/>
            </a:endParaRPr>
          </a:p>
          <a:p>
            <a:pPr marL="571500" lvl="0" indent="-457200">
              <a:spcBef>
                <a:spcPts val="0"/>
              </a:spcBef>
              <a:buClr>
                <a:srgbClr val="000000"/>
              </a:buClr>
              <a:buSzPts val="1800"/>
              <a:buFont typeface="Wingdings" panose="05000000000000000000" pitchFamily="2" charset="2"/>
              <a:buChar char="ü"/>
            </a:pPr>
            <a:r>
              <a:rPr lang="en-GB" dirty="0">
                <a:solidFill>
                  <a:srgbClr val="000000"/>
                </a:solidFill>
                <a:latin typeface="Questrial"/>
                <a:ea typeface="Questrial"/>
                <a:cs typeface="Questrial"/>
                <a:sym typeface="Questrial"/>
              </a:rPr>
              <a:t>Reducing your exposure to legal action (Criminal or Civil) or insurance claim.</a:t>
            </a:r>
          </a:p>
          <a:p>
            <a:endParaRPr lang="en-GB" dirty="0"/>
          </a:p>
        </p:txBody>
      </p:sp>
      <p:pic>
        <p:nvPicPr>
          <p:cNvPr id="4" name="Picture 3">
            <a:extLst>
              <a:ext uri="{FF2B5EF4-FFF2-40B4-BE49-F238E27FC236}">
                <a16:creationId xmlns:a16="http://schemas.microsoft.com/office/drawing/2014/main" id="{BFFFB65F-4F0F-48B5-B7D7-2A5DEEEB7C06}"/>
              </a:ext>
            </a:extLst>
          </p:cNvPr>
          <p:cNvPicPr>
            <a:picLocks noChangeAspect="1"/>
          </p:cNvPicPr>
          <p:nvPr/>
        </p:nvPicPr>
        <p:blipFill>
          <a:blip r:embed="rId3"/>
          <a:stretch>
            <a:fillRect/>
          </a:stretch>
        </p:blipFill>
        <p:spPr>
          <a:xfrm>
            <a:off x="838200" y="570666"/>
            <a:ext cx="896190" cy="914479"/>
          </a:xfrm>
          <a:prstGeom prst="rect">
            <a:avLst/>
          </a:prstGeom>
        </p:spPr>
      </p:pic>
    </p:spTree>
    <p:extLst>
      <p:ext uri="{BB962C8B-B14F-4D97-AF65-F5344CB8AC3E}">
        <p14:creationId xmlns:p14="http://schemas.microsoft.com/office/powerpoint/2010/main" val="156224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Successful Risk Management</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r>
              <a:rPr lang="en-GB" dirty="0"/>
              <a:t>The careful consideration of hazards presented by the operations of a society seeks to identify and disclose risks posed to the health and safety of their members, as well as the general public.</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Ensure, to the maximum capabilities of committee members that risks identified are mitigated during all official society undertakings.</a:t>
            </a:r>
          </a:p>
          <a:p>
            <a:pPr marL="620713" indent="-620713">
              <a:buFont typeface="Wingdings" panose="05000000000000000000" pitchFamily="2" charset="2"/>
              <a:buChar char="ü"/>
            </a:pPr>
            <a:endParaRPr lang="en-GB" dirty="0"/>
          </a:p>
          <a:p>
            <a:pPr marL="0" indent="0">
              <a:buNone/>
            </a:pPr>
            <a:endParaRPr lang="en-GB" dirty="0"/>
          </a:p>
        </p:txBody>
      </p:sp>
    </p:spTree>
    <p:extLst>
      <p:ext uri="{BB962C8B-B14F-4D97-AF65-F5344CB8AC3E}">
        <p14:creationId xmlns:p14="http://schemas.microsoft.com/office/powerpoint/2010/main" val="1008786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Forms and Information Access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All documents discussed in this session may be accessed electronically via the Students’ Association website:</a:t>
            </a:r>
          </a:p>
          <a:p>
            <a:pPr marL="620713" indent="-620713">
              <a:buFont typeface="Wingdings" panose="05000000000000000000" pitchFamily="2" charset="2"/>
              <a:buChar char="ü"/>
            </a:pPr>
            <a:r>
              <a:rPr lang="en-GB" dirty="0">
                <a:solidFill>
                  <a:schemeClr val="dk1"/>
                </a:solidFill>
                <a:latin typeface="Questrial"/>
                <a:ea typeface="Questrial"/>
                <a:cs typeface="Questrial"/>
                <a:sym typeface="Questrial"/>
              </a:rPr>
              <a:t>https://www.yourunion.net/activities/societies/landingpage/</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Health &amp; Safety Executive: </a:t>
            </a:r>
            <a:r>
              <a:rPr lang="en-GB" dirty="0">
                <a:hlinkClick r:id="rId4"/>
              </a:rPr>
              <a:t>http://www.hse.gov.uk/</a:t>
            </a:r>
            <a:endParaRPr lang="en-GB" dirty="0"/>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2747651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A4109EF-9652-44E4-AD9D-DF977A1C9565}"/>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dirty="0">
                <a:solidFill>
                  <a:schemeClr val="bg1"/>
                </a:solidFill>
                <a:latin typeface="+mj-lt"/>
                <a:ea typeface="+mj-ea"/>
                <a:cs typeface="+mj-cs"/>
              </a:rPr>
              <a:t>Important Contacts</a:t>
            </a:r>
          </a:p>
        </p:txBody>
      </p:sp>
      <p:sp>
        <p:nvSpPr>
          <p:cNvPr id="5" name="Text Placeholder 4">
            <a:extLst>
              <a:ext uri="{FF2B5EF4-FFF2-40B4-BE49-F238E27FC236}">
                <a16:creationId xmlns:a16="http://schemas.microsoft.com/office/drawing/2014/main" id="{EE592D3D-CD26-457C-A807-A867562ECD9B}"/>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kern="1200">
              <a:solidFill>
                <a:schemeClr val="bg1"/>
              </a:solidFill>
              <a:latin typeface="+mn-lt"/>
              <a:ea typeface="+mn-ea"/>
              <a:cs typeface="+mn-cs"/>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BD102F32-3326-40D2-8117-5A742F413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679688"/>
            <a:ext cx="4047843" cy="4130452"/>
          </a:xfrm>
          <a:prstGeom prst="rect">
            <a:avLst/>
          </a:prstGeom>
        </p:spPr>
      </p:pic>
    </p:spTree>
    <p:extLst>
      <p:ext uri="{BB962C8B-B14F-4D97-AF65-F5344CB8AC3E}">
        <p14:creationId xmlns:p14="http://schemas.microsoft.com/office/powerpoint/2010/main" val="1919392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Don’t hesitate to get in contact!</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Director of Student Development &amp; Activities – </a:t>
            </a:r>
            <a:r>
              <a:rPr lang="en-GB" dirty="0" err="1">
                <a:solidFill>
                  <a:srgbClr val="FF0000"/>
                </a:solidFill>
              </a:rPr>
              <a:t>dosda</a:t>
            </a:r>
            <a:r>
              <a:rPr lang="en-GB" dirty="0">
                <a:solidFill>
                  <a:srgbClr val="FF0000"/>
                </a:solidFill>
              </a:rPr>
              <a:t>@</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Phil Hulse – Deputy Building Supervisor – </a:t>
            </a:r>
            <a:r>
              <a:rPr lang="en-GB" dirty="0" err="1">
                <a:solidFill>
                  <a:srgbClr val="FF0000"/>
                </a:solidFill>
              </a:rPr>
              <a:t>prh</a:t>
            </a:r>
            <a:r>
              <a:rPr lang="en-GB" dirty="0">
                <a:solidFill>
                  <a:srgbClr val="FF0000"/>
                </a:solidFill>
              </a:rPr>
              <a:t>@</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SSC Societies Officer – </a:t>
            </a:r>
            <a:r>
              <a:rPr lang="en-GB" dirty="0">
                <a:solidFill>
                  <a:srgbClr val="FF0000"/>
                </a:solidFill>
              </a:rPr>
              <a:t>socs@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Risk Assessment Submission – </a:t>
            </a:r>
            <a:r>
              <a:rPr lang="en-GB" dirty="0" err="1">
                <a:solidFill>
                  <a:srgbClr val="FF0000"/>
                </a:solidFill>
              </a:rPr>
              <a:t>unionra</a:t>
            </a:r>
            <a:r>
              <a:rPr lang="en-GB" dirty="0">
                <a:solidFill>
                  <a:srgbClr val="FF0000"/>
                </a:solidFill>
              </a:rPr>
              <a:t>@</a:t>
            </a:r>
          </a:p>
          <a:p>
            <a:pPr marL="620713" indent="-620713">
              <a:buFont typeface="Wingdings" panose="05000000000000000000" pitchFamily="2" charset="2"/>
              <a:buChar char="ü"/>
            </a:pPr>
            <a:endParaRPr lang="en-GB" dirty="0"/>
          </a:p>
        </p:txBody>
      </p:sp>
    </p:spTree>
    <p:extLst>
      <p:ext uri="{BB962C8B-B14F-4D97-AF65-F5344CB8AC3E}">
        <p14:creationId xmlns:p14="http://schemas.microsoft.com/office/powerpoint/2010/main" val="120744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A4109EF-9652-44E4-AD9D-DF977A1C9565}"/>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dirty="0">
                <a:solidFill>
                  <a:schemeClr val="bg1"/>
                </a:solidFill>
                <a:latin typeface="+mj-lt"/>
                <a:ea typeface="+mj-ea"/>
                <a:cs typeface="+mj-cs"/>
              </a:rPr>
              <a:t>Risk Assessment Basics</a:t>
            </a:r>
          </a:p>
        </p:txBody>
      </p:sp>
      <p:sp>
        <p:nvSpPr>
          <p:cNvPr id="5" name="Text Placeholder 4">
            <a:extLst>
              <a:ext uri="{FF2B5EF4-FFF2-40B4-BE49-F238E27FC236}">
                <a16:creationId xmlns:a16="http://schemas.microsoft.com/office/drawing/2014/main" id="{EE592D3D-CD26-457C-A807-A867562ECD9B}"/>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kern="1200">
              <a:solidFill>
                <a:schemeClr val="bg1"/>
              </a:solidFill>
              <a:latin typeface="+mn-lt"/>
              <a:ea typeface="+mn-ea"/>
              <a:cs typeface="+mn-cs"/>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BD102F32-3326-40D2-8117-5A742F413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679688"/>
            <a:ext cx="4047843" cy="4130452"/>
          </a:xfrm>
          <a:prstGeom prst="rect">
            <a:avLst/>
          </a:prstGeom>
        </p:spPr>
      </p:pic>
    </p:spTree>
    <p:extLst>
      <p:ext uri="{BB962C8B-B14F-4D97-AF65-F5344CB8AC3E}">
        <p14:creationId xmlns:p14="http://schemas.microsoft.com/office/powerpoint/2010/main" val="1304451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General Risk Assessment (GRA)</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r>
              <a:rPr lang="en-GB" dirty="0"/>
              <a:t>All societies </a:t>
            </a:r>
            <a:r>
              <a:rPr lang="en-GB" dirty="0">
                <a:solidFill>
                  <a:srgbClr val="FF0000"/>
                </a:solidFill>
              </a:rPr>
              <a:t>MUST</a:t>
            </a:r>
            <a:r>
              <a:rPr lang="en-GB" dirty="0"/>
              <a:t> submit a General Risk Assessment as part of their annual affiliation paperwork.</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Societies must include in their GRA:</a:t>
            </a:r>
          </a:p>
          <a:p>
            <a:pPr marL="1077913" lvl="1" indent="-620713">
              <a:buFont typeface="Wingdings" panose="05000000000000000000" pitchFamily="2" charset="2"/>
              <a:buChar char="ü"/>
            </a:pPr>
            <a:r>
              <a:rPr lang="en-GB" dirty="0"/>
              <a:t>Thorough analysis of all hazards posed to society members, guests, and persons in the vicinity of ordinary undertakings; and</a:t>
            </a:r>
          </a:p>
          <a:p>
            <a:pPr marL="1077913" lvl="1" indent="-620713">
              <a:buFont typeface="Wingdings" panose="05000000000000000000" pitchFamily="2" charset="2"/>
              <a:buChar char="ü"/>
            </a:pPr>
            <a:r>
              <a:rPr lang="en-GB" dirty="0"/>
              <a:t>Commitment to a plan of action for reducing the risk posed as far as is reasonably practicable.</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GRAs can be edited each year or as required by sending amendments to </a:t>
            </a:r>
            <a:r>
              <a:rPr lang="en-GB" dirty="0" err="1">
                <a:solidFill>
                  <a:srgbClr val="FF0000"/>
                </a:solidFill>
              </a:rPr>
              <a:t>unionra</a:t>
            </a:r>
            <a:r>
              <a:rPr lang="en-GB" dirty="0">
                <a:solidFill>
                  <a:srgbClr val="FF0000"/>
                </a:solidFill>
              </a:rPr>
              <a:t>@</a:t>
            </a:r>
            <a:r>
              <a:rPr lang="en-GB" dirty="0"/>
              <a:t>.</a:t>
            </a:r>
          </a:p>
          <a:p>
            <a:pPr marL="0" indent="0">
              <a:buNone/>
            </a:pPr>
            <a:endParaRPr lang="en-GB" dirty="0"/>
          </a:p>
        </p:txBody>
      </p:sp>
    </p:spTree>
    <p:extLst>
      <p:ext uri="{BB962C8B-B14F-4D97-AF65-F5344CB8AC3E}">
        <p14:creationId xmlns:p14="http://schemas.microsoft.com/office/powerpoint/2010/main" val="327857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Supplemental Risk Assessment (SRA)</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fontScale="92500" lnSpcReduction="20000"/>
          </a:bodyPr>
          <a:lstStyle/>
          <a:p>
            <a:pPr marL="620713" indent="-620713">
              <a:buFont typeface="Wingdings" panose="05000000000000000000" pitchFamily="2" charset="2"/>
              <a:buChar char="ü"/>
            </a:pPr>
            <a:r>
              <a:rPr lang="en-GB" dirty="0"/>
              <a:t>Under </a:t>
            </a:r>
            <a:r>
              <a:rPr lang="en-GB" dirty="0">
                <a:solidFill>
                  <a:srgbClr val="FF0000"/>
                </a:solidFill>
              </a:rPr>
              <a:t>ANY</a:t>
            </a:r>
            <a:r>
              <a:rPr lang="en-GB" dirty="0"/>
              <a:t> circumstance in which societies undertake any unusual, extraordinary, dangerous, or new activity – in addition to any undertaking that might reasonably be understood to present different hazards than those disclosed in the GRA – </a:t>
            </a:r>
            <a:r>
              <a:rPr lang="en-GB" dirty="0">
                <a:solidFill>
                  <a:srgbClr val="FF0000"/>
                </a:solidFill>
              </a:rPr>
              <a:t>MUST</a:t>
            </a:r>
            <a:r>
              <a:rPr lang="en-GB" dirty="0"/>
              <a:t> submit a supplemental risk assessment.</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solidFill>
                  <a:srgbClr val="FF0000"/>
                </a:solidFill>
              </a:rPr>
              <a:t>Due no later than 14 days before event!!</a:t>
            </a:r>
          </a:p>
          <a:p>
            <a:pPr marL="620713" indent="-620713">
              <a:buFont typeface="Wingdings" panose="05000000000000000000" pitchFamily="2" charset="2"/>
              <a:buChar char="ü"/>
            </a:pPr>
            <a:endParaRPr lang="en-GB" dirty="0">
              <a:solidFill>
                <a:srgbClr val="FF0000"/>
              </a:solidFill>
            </a:endParaRPr>
          </a:p>
          <a:p>
            <a:pPr marL="620713" indent="-620713">
              <a:buFont typeface="Wingdings" panose="05000000000000000000" pitchFamily="2" charset="2"/>
              <a:buChar char="ü"/>
            </a:pPr>
            <a:r>
              <a:rPr lang="en-GB" dirty="0">
                <a:solidFill>
                  <a:srgbClr val="FF0000"/>
                </a:solidFill>
              </a:rPr>
              <a:t>If you fail to submit a risk assessment in adequate time you will not be able to collect any grant awarded and your event will not be covered by liability insurance.</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Must be submitted by electronic copy to </a:t>
            </a:r>
            <a:r>
              <a:rPr lang="en-GB" dirty="0" err="1">
                <a:solidFill>
                  <a:srgbClr val="FF0000"/>
                </a:solidFill>
              </a:rPr>
              <a:t>unionra</a:t>
            </a:r>
            <a:r>
              <a:rPr lang="en-GB" dirty="0">
                <a:solidFill>
                  <a:srgbClr val="FF0000"/>
                </a:solidFill>
              </a:rPr>
              <a:t>@</a:t>
            </a:r>
            <a:r>
              <a:rPr lang="en-GB" dirty="0"/>
              <a:t>.</a:t>
            </a:r>
          </a:p>
          <a:p>
            <a:pPr marL="0" indent="0">
              <a:buNone/>
            </a:pPr>
            <a:endParaRPr lang="en-GB" dirty="0"/>
          </a:p>
        </p:txBody>
      </p:sp>
    </p:spTree>
    <p:extLst>
      <p:ext uri="{BB962C8B-B14F-4D97-AF65-F5344CB8AC3E}">
        <p14:creationId xmlns:p14="http://schemas.microsoft.com/office/powerpoint/2010/main" val="58290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sz="4000" dirty="0"/>
              <a:t>Why do we need to do a risk assessment?</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lnSpcReduction="10000"/>
          </a:bodyPr>
          <a:lstStyle/>
          <a:p>
            <a:pPr marL="620713" indent="-620713">
              <a:buFont typeface="Wingdings" panose="05000000000000000000" pitchFamily="2" charset="2"/>
              <a:buChar char="ü"/>
            </a:pPr>
            <a:r>
              <a:rPr lang="en-GB" dirty="0"/>
              <a:t>To safeguard society members against injury or ill health.</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To prove that you are properly managing any risks from your activities.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You should be able to show from your assessment that:</a:t>
            </a:r>
          </a:p>
          <a:p>
            <a:pPr marL="1077913" lvl="1" indent="-620713">
              <a:buFont typeface="Wingdings" panose="05000000000000000000" pitchFamily="2" charset="2"/>
              <a:buChar char="ü"/>
            </a:pPr>
            <a:r>
              <a:rPr lang="en-GB" dirty="0"/>
              <a:t>A proper check was made.</a:t>
            </a:r>
          </a:p>
          <a:p>
            <a:pPr marL="1077913" lvl="1" indent="-620713">
              <a:buFont typeface="Wingdings" panose="05000000000000000000" pitchFamily="2" charset="2"/>
              <a:buChar char="ü"/>
            </a:pPr>
            <a:r>
              <a:rPr lang="en-GB" dirty="0"/>
              <a:t>All people who could be affected were considered.</a:t>
            </a:r>
          </a:p>
          <a:p>
            <a:pPr marL="1077913" lvl="1" indent="-620713">
              <a:buFont typeface="Wingdings" panose="05000000000000000000" pitchFamily="2" charset="2"/>
              <a:buChar char="ü"/>
            </a:pPr>
            <a:r>
              <a:rPr lang="en-GB" dirty="0"/>
              <a:t>All significant risks were assessed.</a:t>
            </a:r>
          </a:p>
          <a:p>
            <a:pPr marL="1077913" lvl="1" indent="-620713">
              <a:buFont typeface="Wingdings" panose="05000000000000000000" pitchFamily="2" charset="2"/>
              <a:buChar char="ü"/>
            </a:pPr>
            <a:r>
              <a:rPr lang="en-GB" dirty="0"/>
              <a:t>The precautions are reasonable.</a:t>
            </a:r>
          </a:p>
          <a:p>
            <a:pPr marL="1077913" lvl="1" indent="-620713">
              <a:buFont typeface="Wingdings" panose="05000000000000000000" pitchFamily="2" charset="2"/>
              <a:buChar char="ü"/>
            </a:pPr>
            <a:r>
              <a:rPr lang="en-GB" dirty="0"/>
              <a:t>The remaining risk is as low as is practicable.</a:t>
            </a:r>
          </a:p>
          <a:p>
            <a:pPr marL="0" indent="0">
              <a:buNone/>
            </a:pPr>
            <a:endParaRPr lang="en-GB" dirty="0"/>
          </a:p>
        </p:txBody>
      </p:sp>
    </p:spTree>
    <p:extLst>
      <p:ext uri="{BB962C8B-B14F-4D97-AF65-F5344CB8AC3E}">
        <p14:creationId xmlns:p14="http://schemas.microsoft.com/office/powerpoint/2010/main" val="295861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What risks should you assess?</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r>
              <a:rPr lang="en-GB" dirty="0"/>
              <a:t>Your risk assessment should include consideration of what might cause harm and how, as well as the people who might be affected.</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It should take into account any controls which are already in place and identify what, if any, further controls are required.</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You do not need to include insignificant risks.</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You do not need to include risks from everyday life unless your activities increase the risk.</a:t>
            </a:r>
          </a:p>
          <a:p>
            <a:pPr marL="0" indent="0">
              <a:buNone/>
            </a:pPr>
            <a:endParaRPr lang="en-GB" dirty="0"/>
          </a:p>
        </p:txBody>
      </p:sp>
    </p:spTree>
    <p:extLst>
      <p:ext uri="{BB962C8B-B14F-4D97-AF65-F5344CB8AC3E}">
        <p14:creationId xmlns:p14="http://schemas.microsoft.com/office/powerpoint/2010/main" val="178091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D9581-305C-4C6B-8221-497D5EFEE6CF}"/>
              </a:ext>
            </a:extLst>
          </p:cNvPr>
          <p:cNvSpPr>
            <a:spLocks noGrp="1"/>
          </p:cNvSpPr>
          <p:nvPr>
            <p:ph type="title"/>
          </p:nvPr>
        </p:nvSpPr>
        <p:spPr>
          <a:xfrm>
            <a:off x="1913468" y="365125"/>
            <a:ext cx="9440332" cy="1325563"/>
          </a:xfrm>
        </p:spPr>
        <p:txBody>
          <a:bodyPr>
            <a:normAutofit/>
          </a:bodyPr>
          <a:lstStyle/>
          <a:p>
            <a:r>
              <a:rPr lang="en-GB" dirty="0"/>
              <a:t>What is a hazard?</a:t>
            </a:r>
          </a:p>
        </p:txBody>
      </p:sp>
      <p:pic>
        <p:nvPicPr>
          <p:cNvPr id="4" name="Picture 3">
            <a:extLst>
              <a:ext uri="{FF2B5EF4-FFF2-40B4-BE49-F238E27FC236}">
                <a16:creationId xmlns:a16="http://schemas.microsoft.com/office/drawing/2014/main" id="{C4A01675-B51C-483F-8633-9A59DFA45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44" y="570706"/>
            <a:ext cx="896112" cy="914400"/>
          </a:xfrm>
          <a:prstGeom prst="rect">
            <a:avLst/>
          </a:prstGeom>
        </p:spPr>
      </p:pic>
      <p:sp>
        <p:nvSpPr>
          <p:cNvPr id="3" name="Content Placeholder 2">
            <a:extLst>
              <a:ext uri="{FF2B5EF4-FFF2-40B4-BE49-F238E27FC236}">
                <a16:creationId xmlns:a16="http://schemas.microsoft.com/office/drawing/2014/main" id="{2DE1A421-CFBD-41E6-BB58-7E8089DB5AB6}"/>
              </a:ext>
            </a:extLst>
          </p:cNvPr>
          <p:cNvSpPr>
            <a:spLocks noGrp="1"/>
          </p:cNvSpPr>
          <p:nvPr>
            <p:ph idx="1"/>
          </p:nvPr>
        </p:nvSpPr>
        <p:spPr>
          <a:xfrm>
            <a:off x="847344" y="1690688"/>
            <a:ext cx="10515600" cy="4799568"/>
          </a:xfrm>
        </p:spPr>
        <p:txBody>
          <a:bodyPr>
            <a:normAutofit/>
          </a:bodyPr>
          <a:lstStyle/>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A </a:t>
            </a:r>
            <a:r>
              <a:rPr lang="en-GB" dirty="0">
                <a:solidFill>
                  <a:srgbClr val="FF0000"/>
                </a:solidFill>
              </a:rPr>
              <a:t>hazard</a:t>
            </a:r>
            <a:r>
              <a:rPr lang="en-GB" dirty="0"/>
              <a:t> is anything that may cause harm.</a:t>
            </a:r>
          </a:p>
          <a:p>
            <a:pPr marL="620713" indent="-620713">
              <a:buFont typeface="Wingdings" panose="05000000000000000000" pitchFamily="2" charset="2"/>
              <a:buChar char="ü"/>
            </a:pPr>
            <a:endParaRPr lang="en-GB" dirty="0"/>
          </a:p>
          <a:p>
            <a:pPr marL="620713" indent="-620713">
              <a:buFont typeface="Wingdings" panose="05000000000000000000" pitchFamily="2" charset="2"/>
              <a:buChar char="ü"/>
            </a:pPr>
            <a:r>
              <a:rPr lang="en-GB" dirty="0"/>
              <a:t>Examples include  fire, chemicals, electricity, working from ladders, noise, etc.</a:t>
            </a:r>
          </a:p>
          <a:p>
            <a:pPr marL="0" indent="0">
              <a:buNone/>
            </a:pPr>
            <a:endParaRPr lang="en-GB" dirty="0"/>
          </a:p>
        </p:txBody>
      </p:sp>
    </p:spTree>
    <p:extLst>
      <p:ext uri="{BB962C8B-B14F-4D97-AF65-F5344CB8AC3E}">
        <p14:creationId xmlns:p14="http://schemas.microsoft.com/office/powerpoint/2010/main" val="57419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1838</Words>
  <Application>Microsoft Office PowerPoint</Application>
  <PresentationFormat>Widescreen</PresentationFormat>
  <Paragraphs>288</Paragraphs>
  <Slides>32</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Questrial</vt:lpstr>
      <vt:lpstr>Arial</vt:lpstr>
      <vt:lpstr>Calibri</vt:lpstr>
      <vt:lpstr>Calibri Light</vt:lpstr>
      <vt:lpstr>Wingdings</vt:lpstr>
      <vt:lpstr>Office Theme</vt:lpstr>
      <vt:lpstr>Society Health &amp; Safety Training</vt:lpstr>
      <vt:lpstr>Successful Risk Management</vt:lpstr>
      <vt:lpstr>Successful Risk Management</vt:lpstr>
      <vt:lpstr>Risk Assessment Basics</vt:lpstr>
      <vt:lpstr>General Risk Assessment (GRA)</vt:lpstr>
      <vt:lpstr>Supplemental Risk Assessment (SRA)</vt:lpstr>
      <vt:lpstr>Why do we need to do a risk assessment?</vt:lpstr>
      <vt:lpstr>What risks should you assess?</vt:lpstr>
      <vt:lpstr>What is a hazard?</vt:lpstr>
      <vt:lpstr>What is a risk?</vt:lpstr>
      <vt:lpstr>How to do a risk assessment?</vt:lpstr>
      <vt:lpstr>5 Steps for your Risk Assessment</vt:lpstr>
      <vt:lpstr>Identify the Hazards</vt:lpstr>
      <vt:lpstr>Decide Who Might Be Harmed and How</vt:lpstr>
      <vt:lpstr>Evaluate the Risk and Decide On Precautions</vt:lpstr>
      <vt:lpstr>Record Your Findings</vt:lpstr>
      <vt:lpstr>Review Your Risk Assessment and Update</vt:lpstr>
      <vt:lpstr>Some Common Hazards</vt:lpstr>
      <vt:lpstr>GRA Example</vt:lpstr>
      <vt:lpstr>PowerPoint Presentation</vt:lpstr>
      <vt:lpstr>PowerPoint Presentation</vt:lpstr>
      <vt:lpstr>Formal Obligations</vt:lpstr>
      <vt:lpstr>Accident and Incidents</vt:lpstr>
      <vt:lpstr>Trips Abroad</vt:lpstr>
      <vt:lpstr>Use of Private Residences for Official Business</vt:lpstr>
      <vt:lpstr>Serving Alcohol</vt:lpstr>
      <vt:lpstr>Why Risk Assessments Matter</vt:lpstr>
      <vt:lpstr>Risk Assessment is not about</vt:lpstr>
      <vt:lpstr>Good risk assessment is about</vt:lpstr>
      <vt:lpstr>Forms and Information Access</vt:lpstr>
      <vt:lpstr>Important Contacts</vt:lpstr>
      <vt:lpstr>Don’t hesitate to get in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President’s Training</dc:title>
  <dc:creator>Markus Stanley Lee</dc:creator>
  <cp:lastModifiedBy>Markus Stanley Lee</cp:lastModifiedBy>
  <cp:revision>36</cp:revision>
  <dcterms:created xsi:type="dcterms:W3CDTF">2019-03-18T15:23:20Z</dcterms:created>
  <dcterms:modified xsi:type="dcterms:W3CDTF">2019-04-28T15:25:21Z</dcterms:modified>
</cp:coreProperties>
</file>