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Garamon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Garamond-bold.fntdata"/><Relationship Id="rId25" Type="http://schemas.openxmlformats.org/officeDocument/2006/relationships/font" Target="fonts/Garamond-regular.fntdata"/><Relationship Id="rId28" Type="http://schemas.openxmlformats.org/officeDocument/2006/relationships/font" Target="fonts/Garamond-boldItalic.fntdata"/><Relationship Id="rId27" Type="http://schemas.openxmlformats.org/officeDocument/2006/relationships/font" Target="fonts/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Shape 2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Shape 2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Shape 14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Shape 15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8" name="Shape 108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am350@st-andrews.ac.uk" TargetMode="External"/><Relationship Id="rId4" Type="http://schemas.openxmlformats.org/officeDocument/2006/relationships/hyperlink" Target="mailto:am350@st-andrews.ac.uk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socevents@st-andrews.ac.uk" TargetMode="External"/><Relationship Id="rId4" Type="http://schemas.openxmlformats.org/officeDocument/2006/relationships/hyperlink" Target="mailto:socs@St-Andrews.ac.uk" TargetMode="External"/><Relationship Id="rId11" Type="http://schemas.openxmlformats.org/officeDocument/2006/relationships/hyperlink" Target="mailto:prh@st-andrews.ac.uk" TargetMode="External"/><Relationship Id="rId10" Type="http://schemas.openxmlformats.org/officeDocument/2006/relationships/hyperlink" Target="mailto:det8@St-Andrews.ac.uk" TargetMode="External"/><Relationship Id="rId9" Type="http://schemas.openxmlformats.org/officeDocument/2006/relationships/hyperlink" Target="mailto:det8@St-Andrews.ac.uk" TargetMode="External"/><Relationship Id="rId5" Type="http://schemas.openxmlformats.org/officeDocument/2006/relationships/hyperlink" Target="mailto:dosda@st-andrews.ac.uk" TargetMode="External"/><Relationship Id="rId6" Type="http://schemas.openxmlformats.org/officeDocument/2006/relationships/hyperlink" Target="mailto:det8@St-Andrews.ac.uk" TargetMode="External"/><Relationship Id="rId7" Type="http://schemas.openxmlformats.org/officeDocument/2006/relationships/hyperlink" Target="mailto:det8@St-Andrews.ac.uk" TargetMode="External"/><Relationship Id="rId8" Type="http://schemas.openxmlformats.org/officeDocument/2006/relationships/hyperlink" Target="mailto:det8@St-Andrews.ac.uk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subTitle"/>
          </p:nvPr>
        </p:nvSpPr>
        <p:spPr>
          <a:xfrm>
            <a:off x="1371600" y="2914650"/>
            <a:ext cx="6400800" cy="17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1" i="0" lang="en-GB" sz="3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rPr>
              <a:t>HEALTH &amp; SAFETY AWARENESS SESSION</a:t>
            </a:r>
            <a:endParaRPr/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GB" sz="2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rPr>
              <a:t>Student Services Council: Societies Committee</a:t>
            </a:r>
            <a:endParaRPr/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GB" sz="2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rPr>
              <a:t>University of St. Andrews Students’ Association</a:t>
            </a:r>
            <a:endParaRPr/>
          </a:p>
        </p:txBody>
      </p:sp>
      <p:pic>
        <p:nvPicPr>
          <p:cNvPr descr="Logo_Societies Committee.png" id="130" name="Shape 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6100" y="295888"/>
            <a:ext cx="29655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457200" y="205976"/>
            <a:ext cx="8229600" cy="50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latin typeface="Garamond"/>
                <a:ea typeface="Garamond"/>
                <a:cs typeface="Garamond"/>
                <a:sym typeface="Garamond"/>
              </a:rPr>
              <a:t>Example 2: General Risk Assessment for a Bonfire</a:t>
            </a:r>
            <a:endParaRPr/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 Shot 2017-09-22 at 11.59.58.png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988" y="869000"/>
            <a:ext cx="7381875" cy="388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457200" y="205977"/>
            <a:ext cx="8229600" cy="45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Garamond"/>
                <a:ea typeface="Garamond"/>
                <a:cs typeface="Garamond"/>
                <a:sym typeface="Garamond"/>
              </a:rPr>
              <a:t>Example 2: General Risk Assessment for a Bonfire</a:t>
            </a:r>
            <a:endParaRPr/>
          </a:p>
        </p:txBody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1601400" y="4480025"/>
            <a:ext cx="5941200" cy="4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Has everything been covered? Can you think of anything else?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Screen Shot 2017-09-22 at 12.06.42.pn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363" y="697975"/>
            <a:ext cx="7047275" cy="374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457200" y="205976"/>
            <a:ext cx="82296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000">
                <a:latin typeface="Garamond"/>
                <a:ea typeface="Garamond"/>
                <a:cs typeface="Garamond"/>
                <a:sym typeface="Garamond"/>
              </a:rPr>
              <a:t>Example 2: General Risk Assessment for a Bonfire</a:t>
            </a:r>
            <a:endParaRPr/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800">
                <a:latin typeface="Garamond"/>
                <a:ea typeface="Garamond"/>
                <a:cs typeface="Garamond"/>
                <a:sym typeface="Garamond"/>
              </a:rPr>
              <a:t>What was missing?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>
              <a:spcBef>
                <a:spcPts val="640"/>
              </a:spcBef>
              <a:spcAft>
                <a:spcPts val="0"/>
              </a:spcAft>
              <a:buSzPts val="1800"/>
              <a:buFont typeface="Garamond"/>
              <a:buChar char="★"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Transport of wood to fire site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Garamond"/>
              <a:buChar char="★"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Safe disposal of post combustion debris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1800">
                <a:latin typeface="Garamond"/>
                <a:ea typeface="Garamond"/>
                <a:cs typeface="Garamond"/>
                <a:sym typeface="Garamond"/>
              </a:rPr>
              <a:t>Make sure you identify as many hazards/risks as possible!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>
              <a:spcBef>
                <a:spcPts val="640"/>
              </a:spcBef>
              <a:spcAft>
                <a:spcPts val="0"/>
              </a:spcAft>
              <a:buNone/>
            </a:pPr>
            <a:r>
              <a:rPr b="1" lang="en-GB" sz="1800">
                <a:latin typeface="Garamond"/>
                <a:ea typeface="Garamond"/>
                <a:cs typeface="Garamond"/>
                <a:sym typeface="Garamond"/>
              </a:rPr>
              <a:t>Don’t forget to inform the Societies Committee and Union Management if/when incidents happen as well as any near misses.</a:t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00252"/>
            <a:ext cx="8229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Formal Obligations</a:t>
            </a:r>
            <a:endParaRPr b="1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185700" y="1025725"/>
            <a:ext cx="8772600" cy="37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Supplemental Risk Assessment (SRA)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22262" lvl="0" marL="342900" marR="0" rtl="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Under ANY circumstance in which societies undertake any unusual, extraordinary, dangerous, or new activity – in addition to any undertaking that might reasonably be understood to present different hazards than th</a:t>
            </a: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ose</a:t>
            </a: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disclosed in the GRA – </a:t>
            </a:r>
            <a:r>
              <a:rPr b="1" i="0" lang="en-GB" sz="18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MUST</a:t>
            </a: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submit a supplemental risk assessment.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22262" lvl="0" marL="342900" marR="0" rtl="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Just as with a GRA, in a SRA Societies must include: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2250" lvl="1" marL="742950" marR="0" rtl="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○"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thorough analysis of all hazards posed to society members, guests, and persons in the vicinity of ordinary undertakings; and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22250" lvl="1" marL="742950" marR="0" rtl="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○"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ommitment to a plan of action for mitigating the same.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22262" lvl="0" marL="342900" marR="0" rtl="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i="1" lang="en-GB" sz="18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Due no later than 14 days before event!!</a:t>
            </a:r>
            <a:r>
              <a:rPr i="1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22262" lvl="0" marL="342900" marR="0" rtl="0" algn="l">
              <a:lnSpc>
                <a:spcPct val="100000"/>
              </a:lnSpc>
              <a:spcBef>
                <a:spcPts val="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Must be s</a:t>
            </a: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ubmitted by electronic copy to the Events Officer (</a:t>
            </a: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socevent@</a:t>
            </a: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), or the Secretary to the Committee.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215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457200" y="193450"/>
            <a:ext cx="8229600" cy="4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Formal Obligations</a:t>
            </a:r>
            <a:endParaRPr b="1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287825" y="1200150"/>
            <a:ext cx="8547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Trips Abroad</a:t>
            </a:r>
            <a:endParaRPr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Prior to any official or quasi-official trip abroad societies must contact Student Services and notify them to that effect, as well as liaise with them as is necessary. </a:t>
            </a:r>
            <a:endParaRPr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Societies must do this in addition to filling out an S</a:t>
            </a: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upplemental Risk Assessment</a:t>
            </a: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  <a:endParaRPr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05976"/>
            <a:ext cx="8229600" cy="50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Formal Obligations</a:t>
            </a:r>
            <a:endParaRPr b="1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212750" y="1200150"/>
            <a:ext cx="86850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of Private Residences for Official Business</a:t>
            </a:r>
            <a:endParaRPr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34290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Private residences are suitable for society use ONLY when a society has petitioned for, and been subsequently granted leave to proceed, by the Societies Committee.</a:t>
            </a:r>
            <a:endParaRPr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34290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However, societies may, without formal exemption, conduct committee meetings of ten or fewer persons in a private residence so long as the activities therein are specifically related to ordinary committee meeting matters. </a:t>
            </a:r>
            <a:endParaRPr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05975"/>
            <a:ext cx="8229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Formal Obligations</a:t>
            </a:r>
            <a:endParaRPr b="1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Serving Alcohol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★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If you require alcohol at an unlicensed venue, you must apply for a license at </a:t>
            </a:r>
            <a:b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least 6 weeks in advance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★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Email To</a:t>
            </a: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ny, </a:t>
            </a: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Union</a:t>
            </a: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’s Commercial Manager, via </a:t>
            </a:r>
            <a:r>
              <a:rPr b="0" i="0" lang="en-GB" sz="18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am350@st-andrews.ac.u</a:t>
            </a:r>
            <a:r>
              <a:rPr lang="en-GB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k</a:t>
            </a: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about getting a license, or come into the Union and speak to them.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733221" y="392821"/>
            <a:ext cx="77643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7450" y="68100"/>
            <a:ext cx="8817300" cy="243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Shape 230"/>
          <p:cNvPicPr preferRelativeResize="0"/>
          <p:nvPr/>
        </p:nvPicPr>
        <p:blipFill rotWithShape="1">
          <a:blip r:embed="rId4">
            <a:alphaModFix/>
          </a:blip>
          <a:srcRect b="0" l="0" r="0" t="12111"/>
          <a:stretch/>
        </p:blipFill>
        <p:spPr>
          <a:xfrm>
            <a:off x="295225" y="2532375"/>
            <a:ext cx="8573700" cy="252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457200" y="205977"/>
            <a:ext cx="8229600" cy="4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Forms and Information Access</a:t>
            </a:r>
            <a:endParaRPr b="1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GB" sz="25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All documents noted herein may be accessed in electronic form via the Students’ Association website</a:t>
            </a:r>
            <a:endParaRPr sz="25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2000"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idx="1" type="subTitle"/>
          </p:nvPr>
        </p:nvSpPr>
        <p:spPr>
          <a:xfrm>
            <a:off x="1371600" y="2914650"/>
            <a:ext cx="6400800" cy="17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1" i="0" lang="en-GB" sz="3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rPr>
              <a:t>HEALTH &amp; SAFETY AWARENESS SESSION</a:t>
            </a:r>
            <a:endParaRPr/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GB" sz="2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rPr>
              <a:t>Student Services Council: Societies Committee</a:t>
            </a:r>
            <a:endParaRPr/>
          </a:p>
          <a:p>
            <a:pPr indent="0" lvl="0" marL="0" marR="0" rtl="0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0" i="0" lang="en-GB" sz="2200" u="none" cap="none" strike="noStrik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rPr>
              <a:t>University of St. Andrews Students’ Association</a:t>
            </a:r>
            <a:endParaRPr/>
          </a:p>
        </p:txBody>
      </p:sp>
      <p:pic>
        <p:nvPicPr>
          <p:cNvPr descr="Logo_Societies Committee.png"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86100" y="295888"/>
            <a:ext cx="29655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" type="subTitle"/>
          </p:nvPr>
        </p:nvSpPr>
        <p:spPr>
          <a:xfrm>
            <a:off x="416775" y="156150"/>
            <a:ext cx="8158800" cy="3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i="0" lang="en-GB" sz="20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CRITICAL CONTACTS</a:t>
            </a:r>
            <a:endParaRPr b="1" i="0" sz="2000" u="none" cap="none" strike="noStrike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Societies Committee Events Officer: </a:t>
            </a:r>
            <a:r>
              <a:rPr lang="en-GB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Lottie Haswell-West</a:t>
            </a:r>
            <a:endParaRPr sz="1800"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3"/>
              </a:rPr>
              <a:t>socevents@st-andrews.ac.uk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SSC Societies Officer:</a:t>
            </a:r>
            <a:r>
              <a:rPr lang="en-GB" sz="1800"/>
              <a:t> </a:t>
            </a:r>
            <a:r>
              <a:rPr lang="en-GB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Kevin Phelan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4"/>
              </a:rPr>
              <a:t>socs@st-andrews.ac.uk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Director of Student Development &amp; Activities:</a:t>
            </a:r>
            <a:r>
              <a:rPr lang="en-GB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Charlotte Flatley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GB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5"/>
              </a:rPr>
              <a:t>dosda@st-andrews.ac.uk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Students’ Association Building Supervisor:</a:t>
            </a: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Bruce Turner</a:t>
            </a:r>
            <a:endParaRPr sz="1800"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GB" sz="18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6"/>
              </a:rPr>
              <a:t>det8@</a:t>
            </a:r>
            <a:r>
              <a:rPr lang="en-GB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7"/>
              </a:rPr>
              <a:t>s</a:t>
            </a:r>
            <a:r>
              <a:rPr b="0" i="0" lang="en-GB" sz="18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8"/>
              </a:rPr>
              <a:t>t-</a:t>
            </a:r>
            <a:r>
              <a:rPr lang="en-GB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9"/>
              </a:rPr>
              <a:t>a</a:t>
            </a:r>
            <a:r>
              <a:rPr b="0" i="0" lang="en-GB" sz="1800" u="sng" cap="none" strike="noStrike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10"/>
              </a:rPr>
              <a:t>ndrews.ac.uk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b="1" lang="en-GB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Students’ Association Deputy Building Supervisor:</a:t>
            </a:r>
            <a:r>
              <a:rPr lang="en-GB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Phil Hulse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rPr lang="en-GB" sz="1800" u="sng">
                <a:solidFill>
                  <a:schemeClr val="hlink"/>
                </a:solidFill>
                <a:latin typeface="Garamond"/>
                <a:ea typeface="Garamond"/>
                <a:cs typeface="Garamond"/>
                <a:sym typeface="Garamond"/>
                <a:hlinkClick r:id="rId11"/>
              </a:rPr>
              <a:t>prh@st-andrews.ac.uk</a:t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1371600" y="618693"/>
            <a:ext cx="64008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246300" y="214300"/>
            <a:ext cx="86514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TRAINING SESSION OUTLINE</a:t>
            </a:r>
            <a:endParaRPr b="1" sz="2000"/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0" marL="45720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Successful Risk Management Paradigms</a:t>
            </a:r>
            <a:endParaRPr sz="1800"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Formal Obligations</a:t>
            </a:r>
            <a:endParaRPr sz="1800"/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General Risk Assessment</a:t>
            </a:r>
            <a:endParaRPr sz="1800"/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Supplemental Risk Assessment</a:t>
            </a:r>
            <a:endParaRPr sz="1800"/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Trips Abroad</a:t>
            </a:r>
            <a:endParaRPr sz="1800"/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Use of Private Residences for Official Business</a:t>
            </a:r>
            <a:endParaRPr sz="1800"/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Serving Alcohol</a:t>
            </a:r>
            <a:endParaRPr sz="1800"/>
          </a:p>
          <a:p>
            <a:pPr indent="-342900" lvl="1" marL="9144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○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Forms and Information Access</a:t>
            </a:r>
            <a:endParaRPr sz="1800"/>
          </a:p>
          <a:p>
            <a:pPr indent="-3429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aramond"/>
              <a:buChar char="★"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Example Risk Assessment Form</a:t>
            </a:r>
            <a:endParaRPr sz="1800"/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371600" y="618693"/>
            <a:ext cx="64008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252600" y="214300"/>
            <a:ext cx="8638800" cy="486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SUCCESSFUL RISK MANAGEMENT</a:t>
            </a:r>
            <a:endParaRPr b="1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0" marR="0" rtl="0" algn="l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careful consideration of hazards presented by the operations of a society seeks to identify and disclose risks posed to the health and safety of their members, as well as the general public.</a:t>
            </a:r>
            <a:endParaRPr sz="1800"/>
          </a:p>
          <a:p>
            <a:pPr indent="0" lvl="1" marL="0" marR="0" rtl="0" algn="l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indent="0" lvl="1" marL="0" marR="0" rtl="0" algn="l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Ensure, to the maximum capabilities of committee members that risks identified are mitigated during all official society undertakings.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0" marR="0" rtl="0" algn="l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0" marR="0" rtl="0" algn="l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Risk management, in this regard, is thus composed of a process of conceptualisation, calculation, and actualisation.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0" marR="0" rtl="0" algn="l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1" marL="0" marR="0" rtl="0" algn="l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Aims:</a:t>
            </a:r>
            <a:endParaRPr b="1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457200" lvl="0" marL="0" marR="0" rtl="0" algn="l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Safeguard the Society</a:t>
            </a:r>
            <a:r>
              <a:rPr lang="en-GB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</a:t>
            </a: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Protect members</a:t>
            </a:r>
            <a:r>
              <a:rPr lang="en-GB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		</a:t>
            </a:r>
            <a:r>
              <a:rPr b="0" i="0" lang="en-GB" sz="18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Prevent collateral damage</a:t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462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10000"/>
              </a:lnSpc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1371600" y="618693"/>
            <a:ext cx="64008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3" name="Shape 153"/>
          <p:cNvSpPr txBox="1"/>
          <p:nvPr/>
        </p:nvSpPr>
        <p:spPr>
          <a:xfrm>
            <a:off x="214700" y="392825"/>
            <a:ext cx="8765100" cy="44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FORMAL OBLIGATIONS</a:t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b="1" i="0" lang="en-GB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General Risk Assessment (GRA</a:t>
            </a:r>
            <a:r>
              <a:rPr b="1" lang="en-GB" sz="1800">
                <a:latin typeface="Garamond"/>
                <a:ea typeface="Garamond"/>
                <a:cs typeface="Garamond"/>
                <a:sym typeface="Garamond"/>
              </a:rPr>
              <a:t>)</a:t>
            </a:r>
            <a:endParaRPr sz="1800"/>
          </a:p>
          <a:p>
            <a:pPr indent="-3048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★"/>
            </a:pPr>
            <a:r>
              <a:rPr b="0" i="0" lang="en-GB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All societies </a:t>
            </a:r>
            <a:r>
              <a:rPr b="1" i="0" lang="en-GB" sz="18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MUST</a:t>
            </a:r>
            <a:r>
              <a:rPr b="0" i="0" lang="en-GB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submit a </a:t>
            </a: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G</a:t>
            </a:r>
            <a:r>
              <a:rPr b="0" i="0" lang="en-GB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eneral </a:t>
            </a: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R</a:t>
            </a:r>
            <a:r>
              <a:rPr b="0" i="0" lang="en-GB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isk </a:t>
            </a: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A</a:t>
            </a:r>
            <a:r>
              <a:rPr b="0" i="0" lang="en-GB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ssessment as part of their annual affiliation paperwork.</a:t>
            </a:r>
            <a:endParaRPr sz="1800"/>
          </a:p>
          <a:p>
            <a:pPr indent="-3048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★"/>
            </a:pPr>
            <a:r>
              <a:rPr b="0" i="0" lang="en-GB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Societies must include in their GRA: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T</a:t>
            </a:r>
            <a:r>
              <a:rPr b="0" i="0" lang="en-GB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horough analysis of all hazards posed to society members, guests, and persons in the vicinity of ordinary undertakings; and 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○"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C</a:t>
            </a:r>
            <a:r>
              <a:rPr b="0" i="0" lang="en-GB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ommitment to a plan of action for lessening the same. </a:t>
            </a:r>
            <a:endParaRPr sz="1800"/>
          </a:p>
          <a:p>
            <a:pPr indent="-3048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★"/>
            </a:pPr>
            <a:r>
              <a:rPr b="0" i="1" lang="en-GB" sz="1800" u="none" cap="none" strike="noStrike">
                <a:solidFill>
                  <a:srgbClr val="FF0000"/>
                </a:solidFill>
                <a:latin typeface="Garamond"/>
                <a:ea typeface="Garamond"/>
                <a:cs typeface="Garamond"/>
                <a:sym typeface="Garamond"/>
              </a:rPr>
              <a:t>Due on the annual Re-Affiliation Deadline!! </a:t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04800" lvl="0" marL="342900" marR="0" rtl="0" algn="l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★"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Must be s</a:t>
            </a:r>
            <a:r>
              <a:rPr b="0" i="0" lang="en-GB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ubmitted in hard copy to the General Office, the Societies Officer, or the Secretary to the Committee alongside other affiliation paperwork. </a:t>
            </a:r>
            <a:endParaRPr b="0" i="0" sz="1800" u="none" cap="none" strike="noStrike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-342900" lvl="1" marL="914400" marR="0" rtl="0" algn="l">
              <a:spcBef>
                <a:spcPts val="480"/>
              </a:spcBef>
              <a:spcAft>
                <a:spcPts val="0"/>
              </a:spcAft>
              <a:buSzPts val="1800"/>
              <a:buFont typeface="Garamond"/>
              <a:buChar char="○"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GRAs can be edited each year or as required by sending amendments to socs@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-99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b="1" i="0" lang="en-GB" sz="24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General Risk Assessment Form</a:t>
            </a:r>
            <a:endParaRPr b="1" i="0" sz="24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123750" y="603200"/>
            <a:ext cx="8896500" cy="4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1. What are the hazards of your regular activities?</a:t>
            </a:r>
            <a:endParaRPr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What are the foreseeable hazards, risks and dangers? Also, don't forget long-term health hazards.</a:t>
            </a:r>
            <a:endParaRPr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2. Who might be harmed and how?</a:t>
            </a:r>
            <a:endParaRPr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Identify groups of people. Don’t forget people this can include people not directly involved in your society event/activity.</a:t>
            </a:r>
            <a:endParaRPr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3. What are you doing already to reduce risk? What further action is necessary?</a:t>
            </a:r>
            <a:endParaRPr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List what is already in place to reduce the likelihood of harm or make any harm less serious.</a:t>
            </a:r>
            <a:endParaRPr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None/>
            </a:pPr>
            <a:r>
              <a:rPr b="1"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4. How likely is this risk to occur? How severe are the consequences?</a:t>
            </a:r>
            <a:endParaRPr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Indicate the level of hazard (not serious/serious/very serious) and how likely it is to occur (not</a:t>
            </a:r>
            <a:r>
              <a:rPr lang="en-GB" sz="1600"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likely/likely/very likely).</a:t>
            </a:r>
            <a:endParaRPr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600"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 </a:t>
            </a:r>
            <a:r>
              <a:rPr b="1"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5. How will you put this risk assessment into action?</a:t>
            </a:r>
            <a:endParaRPr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4"/>
              </a:spcBef>
              <a:spcAft>
                <a:spcPts val="40"/>
              </a:spcAft>
              <a:buClr>
                <a:schemeClr val="dk1"/>
              </a:buClr>
              <a:buFont typeface="Arial"/>
              <a:buNone/>
            </a:pPr>
            <a:r>
              <a:rPr i="0" lang="en-GB" sz="16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Remember to prioritise. Deal with those hazards that are high-risk and have serious consequences first.</a:t>
            </a:r>
            <a:endParaRPr i="0" sz="16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457200" y="200225"/>
            <a:ext cx="8229600" cy="35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b="1" lang="en-GB" sz="2000">
                <a:latin typeface="Garamond"/>
                <a:ea typeface="Garamond"/>
                <a:cs typeface="Garamond"/>
                <a:sym typeface="Garamond"/>
              </a:rPr>
              <a:t>Societies </a:t>
            </a:r>
            <a:r>
              <a:rPr b="1" i="0" lang="en-GB" sz="20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General Risk Assessment</a:t>
            </a:r>
            <a:endParaRPr b="1" i="0" sz="2000" u="none" cap="none" strike="noStrike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Screen Shot 2017-09-22 at 11.24.08.png" id="165" name="Shape 165"/>
          <p:cNvPicPr preferRelativeResize="0"/>
          <p:nvPr/>
        </p:nvPicPr>
        <p:blipFill rotWithShape="1">
          <a:blip r:embed="rId3">
            <a:alphaModFix/>
          </a:blip>
          <a:srcRect b="32412" l="0" r="0" t="-2720"/>
          <a:stretch/>
        </p:blipFill>
        <p:spPr>
          <a:xfrm>
            <a:off x="186725" y="725850"/>
            <a:ext cx="8770525" cy="387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Garamond"/>
                <a:ea typeface="Garamond"/>
                <a:cs typeface="Garamond"/>
                <a:sym typeface="Garamond"/>
              </a:rPr>
              <a:t>Example 1: General Risk Assessment for a Bonfire</a:t>
            </a:r>
            <a:endParaRPr b="1" sz="2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1893950" y="3816750"/>
            <a:ext cx="56202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640"/>
              </a:spcBef>
              <a:spcAft>
                <a:spcPts val="0"/>
              </a:spcAft>
              <a:buNone/>
            </a:pPr>
            <a:r>
              <a:rPr lang="en-GB" sz="1800">
                <a:latin typeface="Garamond"/>
                <a:ea typeface="Garamond"/>
                <a:cs typeface="Garamond"/>
                <a:sym typeface="Garamond"/>
              </a:rPr>
              <a:t>Is this enough? Have they identified all the hazards/risks?</a:t>
            </a:r>
            <a:endParaRPr sz="1800"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descr="Screen Shot 2017-09-22 at 11.53.48.png"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575" y="1461325"/>
            <a:ext cx="8594924" cy="202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457200" y="205977"/>
            <a:ext cx="8229600" cy="4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latin typeface="Garamond"/>
                <a:ea typeface="Garamond"/>
                <a:cs typeface="Garamond"/>
                <a:sym typeface="Garamond"/>
              </a:rPr>
              <a:t>Example 2: General Risk Assessment for a Bonfire</a:t>
            </a:r>
            <a:endParaRPr b="1" sz="2000"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39700" lvl="0" marL="342900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Screen Shot 2017-09-22 at 11.58.55.png"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24" y="773125"/>
            <a:ext cx="7849350" cy="40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