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4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49" roundtripDataSignature="AMtx7mhkWwhFq1FhN2Xdx0wIRN/kEuuJg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CFD7C0-4FA2-459F-B383-33484A370B9E}" v="13" dt="2022-03-24T16:24:59.662"/>
    <p1510:client id="{B4475943-B685-0078-8B02-439A6A19E229}" v="152" dt="2022-03-25T09:47:14.704"/>
  </p1510:revLst>
</p1510:revInfo>
</file>

<file path=ppt/tableStyles.xml><?xml version="1.0" encoding="utf-8"?>
<a:tblStyleLst xmlns:a="http://schemas.openxmlformats.org/drawingml/2006/main" def="{D14A0F75-393A-4376-960B-74712CA46E46}">
  <a:tblStyle styleId="{D14A0F75-393A-4376-960B-74712CA46E46}"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customschemas.google.com/relationships/presentationmetadata" Target="meta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very Kitchens" userId="S::ak287@st-andrews.ac.uk::5c536485-5686-400d-a3b0-ce647a564599" providerId="AD" clId="Web-{81CFD7C0-4FA2-459F-B383-33484A370B9E}"/>
    <pc:docChg chg="modSld">
      <pc:chgData name="Avery Kitchens" userId="S::ak287@st-andrews.ac.uk::5c536485-5686-400d-a3b0-ce647a564599" providerId="AD" clId="Web-{81CFD7C0-4FA2-459F-B383-33484A370B9E}" dt="2022-03-24T16:24:52.521" v="6" actId="20577"/>
      <pc:docMkLst>
        <pc:docMk/>
      </pc:docMkLst>
      <pc:sldChg chg="modSp">
        <pc:chgData name="Avery Kitchens" userId="S::ak287@st-andrews.ac.uk::5c536485-5686-400d-a3b0-ce647a564599" providerId="AD" clId="Web-{81CFD7C0-4FA2-459F-B383-33484A370B9E}" dt="2022-03-24T16:24:31.396" v="4" actId="20577"/>
        <pc:sldMkLst>
          <pc:docMk/>
          <pc:sldMk cId="0" sldId="256"/>
        </pc:sldMkLst>
        <pc:spChg chg="mod">
          <ac:chgData name="Avery Kitchens" userId="S::ak287@st-andrews.ac.uk::5c536485-5686-400d-a3b0-ce647a564599" providerId="AD" clId="Web-{81CFD7C0-4FA2-459F-B383-33484A370B9E}" dt="2022-03-24T16:24:28.911" v="3" actId="20577"/>
          <ac:spMkLst>
            <pc:docMk/>
            <pc:sldMk cId="0" sldId="256"/>
            <ac:spMk id="86" creationId="{00000000-0000-0000-0000-000000000000}"/>
          </ac:spMkLst>
        </pc:spChg>
        <pc:spChg chg="mod">
          <ac:chgData name="Avery Kitchens" userId="S::ak287@st-andrews.ac.uk::5c536485-5686-400d-a3b0-ce647a564599" providerId="AD" clId="Web-{81CFD7C0-4FA2-459F-B383-33484A370B9E}" dt="2022-03-24T16:24:31.396" v="4" actId="20577"/>
          <ac:spMkLst>
            <pc:docMk/>
            <pc:sldMk cId="0" sldId="256"/>
            <ac:spMk id="90" creationId="{00000000-0000-0000-0000-000000000000}"/>
          </ac:spMkLst>
        </pc:spChg>
      </pc:sldChg>
      <pc:sldChg chg="modSp">
        <pc:chgData name="Avery Kitchens" userId="S::ak287@st-andrews.ac.uk::5c536485-5686-400d-a3b0-ce647a564599" providerId="AD" clId="Web-{81CFD7C0-4FA2-459F-B383-33484A370B9E}" dt="2022-03-24T16:24:52.521" v="6" actId="20577"/>
        <pc:sldMkLst>
          <pc:docMk/>
          <pc:sldMk cId="0" sldId="280"/>
        </pc:sldMkLst>
        <pc:spChg chg="mod">
          <ac:chgData name="Avery Kitchens" userId="S::ak287@st-andrews.ac.uk::5c536485-5686-400d-a3b0-ce647a564599" providerId="AD" clId="Web-{81CFD7C0-4FA2-459F-B383-33484A370B9E}" dt="2022-03-24T16:24:52.521" v="6" actId="20577"/>
          <ac:spMkLst>
            <pc:docMk/>
            <pc:sldMk cId="0" sldId="280"/>
            <ac:spMk id="272" creationId="{00000000-0000-0000-0000-000000000000}"/>
          </ac:spMkLst>
        </pc:spChg>
      </pc:sldChg>
    </pc:docChg>
  </pc:docChgLst>
  <pc:docChgLst>
    <pc:chgData name="Avery Kitchens" userId="S::ak287@st-andrews.ac.uk::5c536485-5686-400d-a3b0-ce647a564599" providerId="AD" clId="Web-{85A0F9A3-FC5B-4E47-AC1A-DC7910F2D254}"/>
    <pc:docChg chg="modSld">
      <pc:chgData name="Avery Kitchens" userId="S::ak287@st-andrews.ac.uk::5c536485-5686-400d-a3b0-ce647a564599" providerId="AD" clId="Web-{85A0F9A3-FC5B-4E47-AC1A-DC7910F2D254}" dt="2021-04-25T15:49:12.362" v="70" actId="20577"/>
      <pc:docMkLst>
        <pc:docMk/>
      </pc:docMkLst>
      <pc:sldChg chg="modSp">
        <pc:chgData name="Avery Kitchens" userId="S::ak287@st-andrews.ac.uk::5c536485-5686-400d-a3b0-ce647a564599" providerId="AD" clId="Web-{85A0F9A3-FC5B-4E47-AC1A-DC7910F2D254}" dt="2021-04-25T15:37:09.097" v="8" actId="20577"/>
        <pc:sldMkLst>
          <pc:docMk/>
          <pc:sldMk cId="0" sldId="256"/>
        </pc:sldMkLst>
        <pc:spChg chg="mod">
          <ac:chgData name="Avery Kitchens" userId="S::ak287@st-andrews.ac.uk::5c536485-5686-400d-a3b0-ce647a564599" providerId="AD" clId="Web-{85A0F9A3-FC5B-4E47-AC1A-DC7910F2D254}" dt="2021-04-25T15:37:09.097" v="8" actId="20577"/>
          <ac:spMkLst>
            <pc:docMk/>
            <pc:sldMk cId="0" sldId="256"/>
            <ac:spMk id="86" creationId="{00000000-0000-0000-0000-000000000000}"/>
          </ac:spMkLst>
        </pc:spChg>
        <pc:spChg chg="mod">
          <ac:chgData name="Avery Kitchens" userId="S::ak287@st-andrews.ac.uk::5c536485-5686-400d-a3b0-ce647a564599" providerId="AD" clId="Web-{85A0F9A3-FC5B-4E47-AC1A-DC7910F2D254}" dt="2021-04-25T15:37:03.644" v="4" actId="20577"/>
          <ac:spMkLst>
            <pc:docMk/>
            <pc:sldMk cId="0" sldId="256"/>
            <ac:spMk id="90" creationId="{00000000-0000-0000-0000-000000000000}"/>
          </ac:spMkLst>
        </pc:spChg>
      </pc:sldChg>
      <pc:sldChg chg="modSp">
        <pc:chgData name="Avery Kitchens" userId="S::ak287@st-andrews.ac.uk::5c536485-5686-400d-a3b0-ce647a564599" providerId="AD" clId="Web-{85A0F9A3-FC5B-4E47-AC1A-DC7910F2D254}" dt="2021-04-25T15:46:41.547" v="30" actId="20577"/>
        <pc:sldMkLst>
          <pc:docMk/>
          <pc:sldMk cId="0" sldId="281"/>
        </pc:sldMkLst>
        <pc:spChg chg="mod">
          <ac:chgData name="Avery Kitchens" userId="S::ak287@st-andrews.ac.uk::5c536485-5686-400d-a3b0-ce647a564599" providerId="AD" clId="Web-{85A0F9A3-FC5B-4E47-AC1A-DC7910F2D254}" dt="2021-04-25T15:46:41.547" v="30" actId="20577"/>
          <ac:spMkLst>
            <pc:docMk/>
            <pc:sldMk cId="0" sldId="281"/>
            <ac:spMk id="279" creationId="{00000000-0000-0000-0000-000000000000}"/>
          </ac:spMkLst>
        </pc:spChg>
      </pc:sldChg>
      <pc:sldChg chg="modSp">
        <pc:chgData name="Avery Kitchens" userId="S::ak287@st-andrews.ac.uk::5c536485-5686-400d-a3b0-ce647a564599" providerId="AD" clId="Web-{85A0F9A3-FC5B-4E47-AC1A-DC7910F2D254}" dt="2021-04-25T15:47:57.220" v="48" actId="1076"/>
        <pc:sldMkLst>
          <pc:docMk/>
          <pc:sldMk cId="0" sldId="286"/>
        </pc:sldMkLst>
        <pc:spChg chg="mod">
          <ac:chgData name="Avery Kitchens" userId="S::ak287@st-andrews.ac.uk::5c536485-5686-400d-a3b0-ce647a564599" providerId="AD" clId="Web-{85A0F9A3-FC5B-4E47-AC1A-DC7910F2D254}" dt="2021-04-25T15:47:57.220" v="48" actId="1076"/>
          <ac:spMkLst>
            <pc:docMk/>
            <pc:sldMk cId="0" sldId="286"/>
            <ac:spMk id="314" creationId="{00000000-0000-0000-0000-000000000000}"/>
          </ac:spMkLst>
        </pc:spChg>
        <pc:spChg chg="mod">
          <ac:chgData name="Avery Kitchens" userId="S::ak287@st-andrews.ac.uk::5c536485-5686-400d-a3b0-ce647a564599" providerId="AD" clId="Web-{85A0F9A3-FC5B-4E47-AC1A-DC7910F2D254}" dt="2021-04-25T15:47:20.720" v="36" actId="1076"/>
          <ac:spMkLst>
            <pc:docMk/>
            <pc:sldMk cId="0" sldId="286"/>
            <ac:spMk id="315" creationId="{00000000-0000-0000-0000-000000000000}"/>
          </ac:spMkLst>
        </pc:spChg>
      </pc:sldChg>
      <pc:sldChg chg="modSp">
        <pc:chgData name="Avery Kitchens" userId="S::ak287@st-andrews.ac.uk::5c536485-5686-400d-a3b0-ce647a564599" providerId="AD" clId="Web-{85A0F9A3-FC5B-4E47-AC1A-DC7910F2D254}" dt="2021-04-25T15:48:15.971" v="52" actId="20577"/>
        <pc:sldMkLst>
          <pc:docMk/>
          <pc:sldMk cId="0" sldId="288"/>
        </pc:sldMkLst>
        <pc:spChg chg="mod">
          <ac:chgData name="Avery Kitchens" userId="S::ak287@st-andrews.ac.uk::5c536485-5686-400d-a3b0-ce647a564599" providerId="AD" clId="Web-{85A0F9A3-FC5B-4E47-AC1A-DC7910F2D254}" dt="2021-04-25T15:48:15.971" v="52" actId="20577"/>
          <ac:spMkLst>
            <pc:docMk/>
            <pc:sldMk cId="0" sldId="288"/>
            <ac:spMk id="330" creationId="{00000000-0000-0000-0000-000000000000}"/>
          </ac:spMkLst>
        </pc:spChg>
      </pc:sldChg>
      <pc:sldChg chg="modSp">
        <pc:chgData name="Avery Kitchens" userId="S::ak287@st-andrews.ac.uk::5c536485-5686-400d-a3b0-ce647a564599" providerId="AD" clId="Web-{85A0F9A3-FC5B-4E47-AC1A-DC7910F2D254}" dt="2021-04-25T15:49:09.815" v="69" actId="20577"/>
        <pc:sldMkLst>
          <pc:docMk/>
          <pc:sldMk cId="0" sldId="297"/>
        </pc:sldMkLst>
        <pc:spChg chg="mod">
          <ac:chgData name="Avery Kitchens" userId="S::ak287@st-andrews.ac.uk::5c536485-5686-400d-a3b0-ce647a564599" providerId="AD" clId="Web-{85A0F9A3-FC5B-4E47-AC1A-DC7910F2D254}" dt="2021-04-25T15:49:09.815" v="69" actId="20577"/>
          <ac:spMkLst>
            <pc:docMk/>
            <pc:sldMk cId="0" sldId="297"/>
            <ac:spMk id="399" creationId="{00000000-0000-0000-0000-000000000000}"/>
          </ac:spMkLst>
        </pc:spChg>
      </pc:sldChg>
      <pc:sldChg chg="modSp">
        <pc:chgData name="Avery Kitchens" userId="S::ak287@st-andrews.ac.uk::5c536485-5686-400d-a3b0-ce647a564599" providerId="AD" clId="Web-{85A0F9A3-FC5B-4E47-AC1A-DC7910F2D254}" dt="2021-04-25T15:49:12.362" v="70" actId="20577"/>
        <pc:sldMkLst>
          <pc:docMk/>
          <pc:sldMk cId="0" sldId="298"/>
        </pc:sldMkLst>
        <pc:spChg chg="mod">
          <ac:chgData name="Avery Kitchens" userId="S::ak287@st-andrews.ac.uk::5c536485-5686-400d-a3b0-ce647a564599" providerId="AD" clId="Web-{85A0F9A3-FC5B-4E47-AC1A-DC7910F2D254}" dt="2021-04-25T15:49:12.362" v="70" actId="20577"/>
          <ac:spMkLst>
            <pc:docMk/>
            <pc:sldMk cId="0" sldId="298"/>
            <ac:spMk id="406" creationId="{00000000-0000-0000-0000-000000000000}"/>
          </ac:spMkLst>
        </pc:spChg>
      </pc:sldChg>
    </pc:docChg>
  </pc:docChgLst>
  <pc:docChgLst>
    <pc:chgData name="Jillian Cowan" userId="S::jc82@st-andrews.ac.uk::fa4f2de6-2ddd-418d-b646-62373f028801" providerId="AD" clId="Web-{B4475943-B685-0078-8B02-439A6A19E229}"/>
    <pc:docChg chg="modSld">
      <pc:chgData name="Jillian Cowan" userId="S::jc82@st-andrews.ac.uk::fa4f2de6-2ddd-418d-b646-62373f028801" providerId="AD" clId="Web-{B4475943-B685-0078-8B02-439A6A19E229}" dt="2022-03-25T09:47:11.751" v="104"/>
      <pc:docMkLst>
        <pc:docMk/>
      </pc:docMkLst>
      <pc:sldChg chg="modSp">
        <pc:chgData name="Jillian Cowan" userId="S::jc82@st-andrews.ac.uk::fa4f2de6-2ddd-418d-b646-62373f028801" providerId="AD" clId="Web-{B4475943-B685-0078-8B02-439A6A19E229}" dt="2022-03-25T09:46:05.921" v="46" actId="20577"/>
        <pc:sldMkLst>
          <pc:docMk/>
          <pc:sldMk cId="0" sldId="260"/>
        </pc:sldMkLst>
        <pc:spChg chg="mod">
          <ac:chgData name="Jillian Cowan" userId="S::jc82@st-andrews.ac.uk::fa4f2de6-2ddd-418d-b646-62373f028801" providerId="AD" clId="Web-{B4475943-B685-0078-8B02-439A6A19E229}" dt="2022-03-25T09:46:05.921" v="46" actId="20577"/>
          <ac:spMkLst>
            <pc:docMk/>
            <pc:sldMk cId="0" sldId="260"/>
            <ac:spMk id="121" creationId="{00000000-0000-0000-0000-000000000000}"/>
          </ac:spMkLst>
        </pc:spChg>
      </pc:sldChg>
      <pc:sldChg chg="modSp">
        <pc:chgData name="Jillian Cowan" userId="S::jc82@st-andrews.ac.uk::fa4f2de6-2ddd-418d-b646-62373f028801" providerId="AD" clId="Web-{B4475943-B685-0078-8B02-439A6A19E229}" dt="2022-03-25T09:47:11.751" v="104"/>
        <pc:sldMkLst>
          <pc:docMk/>
          <pc:sldMk cId="0" sldId="263"/>
        </pc:sldMkLst>
        <pc:graphicFrameChg chg="mod modGraphic">
          <ac:chgData name="Jillian Cowan" userId="S::jc82@st-andrews.ac.uk::fa4f2de6-2ddd-418d-b646-62373f028801" providerId="AD" clId="Web-{B4475943-B685-0078-8B02-439A6A19E229}" dt="2022-03-25T09:47:11.751" v="104"/>
          <ac:graphicFrameMkLst>
            <pc:docMk/>
            <pc:sldMk cId="0" sldId="263"/>
            <ac:graphicFrameMk id="144" creationId="{00000000-0000-0000-0000-000000000000}"/>
          </ac:graphicFrameMkLst>
        </pc:graphicFrameChg>
      </pc:sldChg>
    </pc:docChg>
  </pc:docChgLst>
  <pc:docChgLst>
    <pc:chgData name="Ajitesh Anand" userId="1a6daf59-9de2-42ce-9039-a40b2d58f0c7" providerId="ADAL" clId="{FFB48CC3-4EBE-4BCF-AB17-C4CD7AD3CA34}"/>
    <pc:docChg chg="modSld">
      <pc:chgData name="Ajitesh Anand" userId="1a6daf59-9de2-42ce-9039-a40b2d58f0c7" providerId="ADAL" clId="{FFB48CC3-4EBE-4BCF-AB17-C4CD7AD3CA34}" dt="2021-05-19T14:43:49.373" v="0" actId="13926"/>
      <pc:docMkLst>
        <pc:docMk/>
      </pc:docMkLst>
      <pc:sldChg chg="modSp mod">
        <pc:chgData name="Ajitesh Anand" userId="1a6daf59-9de2-42ce-9039-a40b2d58f0c7" providerId="ADAL" clId="{FFB48CC3-4EBE-4BCF-AB17-C4CD7AD3CA34}" dt="2021-05-19T14:43:49.373" v="0" actId="13926"/>
        <pc:sldMkLst>
          <pc:docMk/>
          <pc:sldMk cId="0" sldId="260"/>
        </pc:sldMkLst>
        <pc:spChg chg="mod">
          <ac:chgData name="Ajitesh Anand" userId="1a6daf59-9de2-42ce-9039-a40b2d58f0c7" providerId="ADAL" clId="{FFB48CC3-4EBE-4BCF-AB17-C4CD7AD3CA34}" dt="2021-05-19T14:43:49.373" v="0" actId="13926"/>
          <ac:spMkLst>
            <pc:docMk/>
            <pc:sldMk cId="0" sldId="260"/>
            <ac:spMk id="12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4" name="Google Shape;15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1" name="Google Shape;16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8" name="Google Shape;168;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8" name="Google Shape;178;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5" name="Google Shape;18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2" name="Google Shape;192;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9" name="Google Shape;199;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6" name="Google Shape;206;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3" name="Google Shape;213;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0" name="Google Shape;220;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3" name="Google Shape;9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0" name="Google Shape;230;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7" name="Google Shape;237;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4" name="Google Shape;244;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51" name="Google Shape;251;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1" name="Google Shape;261;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8" name="Google Shape;268;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5" name="Google Shape;275;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2" name="Google Shape;282;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9" name="Google Shape;289;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96" name="Google Shape;296;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3" name="Google Shape;10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p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3" name="Google Shape;303;p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0" name="Google Shape;310;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9" name="Google Shape;319;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6" name="Google Shape;326;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3" name="Google Shape;333;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43" name="Google Shape;343;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0" name="Google Shape;350;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7" name="Google Shape;357;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64" name="Google Shape;364;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71" name="Google Shape;371;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0" name="Google Shape;110;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78" name="Google Shape;378;p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88" name="Google Shape;388;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p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95" name="Google Shape;395;p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02" name="Google Shape;402;p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7" name="Google Shape;11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4" name="Google Shape;12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1" name="Google Shape;14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7" name="Google Shape;147;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4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5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5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5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5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4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0" name="Google Shape;20;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4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4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4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4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4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4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4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5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5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5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5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5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5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5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hyperlink" Target="https://www.yourunion.net/activities/societies/runningyoursociety/grants/"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0.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3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Google Shape;84;p1"/>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5" name="Google Shape;85;p1"/>
          <p:cNvSpPr txBox="1">
            <a:spLocks noGrp="1"/>
          </p:cNvSpPr>
          <p:nvPr>
            <p:ph type="ctrTitle"/>
          </p:nvPr>
        </p:nvSpPr>
        <p:spPr>
          <a:xfrm>
            <a:off x="3416378" y="3882031"/>
            <a:ext cx="8695280" cy="2889114"/>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5400"/>
              <a:buFont typeface="Calibri"/>
              <a:buNone/>
            </a:pPr>
            <a:r>
              <a:rPr lang="en-GB" sz="5400">
                <a:solidFill>
                  <a:schemeClr val="lt1"/>
                </a:solidFill>
              </a:rPr>
              <a:t>Society Treasurer’s Training</a:t>
            </a:r>
            <a:endParaRPr/>
          </a:p>
        </p:txBody>
      </p:sp>
      <p:sp>
        <p:nvSpPr>
          <p:cNvPr id="86" name="Google Shape;86;p1"/>
          <p:cNvSpPr txBox="1">
            <a:spLocks noGrp="1"/>
          </p:cNvSpPr>
          <p:nvPr>
            <p:ph type="subTitle" idx="1"/>
          </p:nvPr>
        </p:nvSpPr>
        <p:spPr>
          <a:xfrm>
            <a:off x="10327278" y="5665914"/>
            <a:ext cx="1904893" cy="426346"/>
          </a:xfrm>
          <a:prstGeom prst="rect">
            <a:avLst/>
          </a:prstGeom>
          <a:noFill/>
          <a:ln>
            <a:noFill/>
          </a:ln>
        </p:spPr>
        <p:txBody>
          <a:bodyPr spcFirstLastPara="1" wrap="square" lIns="91425" tIns="45700" rIns="91425" bIns="45700" anchor="t" anchorCtr="0">
            <a:normAutofit/>
          </a:bodyPr>
          <a:lstStyle/>
          <a:p>
            <a:pPr marL="0" lvl="0" indent="0" algn="l" rtl="0">
              <a:lnSpc>
                <a:spcPct val="80000"/>
              </a:lnSpc>
              <a:spcBef>
                <a:spcPts val="0"/>
              </a:spcBef>
              <a:spcAft>
                <a:spcPts val="0"/>
              </a:spcAft>
              <a:buClr>
                <a:schemeClr val="lt1"/>
              </a:buClr>
              <a:buSzPts val="2590"/>
              <a:buNone/>
            </a:pPr>
            <a:r>
              <a:rPr lang="en-GB" sz="2550" dirty="0">
                <a:solidFill>
                  <a:schemeClr val="lt1"/>
                </a:solidFill>
              </a:rPr>
              <a:t>2022 - 2023</a:t>
            </a:r>
            <a:endParaRPr sz="2550" dirty="0">
              <a:solidFill>
                <a:schemeClr val="lt1"/>
              </a:solidFill>
            </a:endParaRPr>
          </a:p>
        </p:txBody>
      </p:sp>
      <p:sp>
        <p:nvSpPr>
          <p:cNvPr id="87" name="Google Shape;87;p1"/>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88" name="Google Shape;88;p1"/>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89" name="Google Shape;89;p1"/>
          <p:cNvPicPr preferRelativeResize="0"/>
          <p:nvPr/>
        </p:nvPicPr>
        <p:blipFill rotWithShape="1">
          <a:blip r:embed="rId3">
            <a:alphaModFix/>
          </a:blip>
          <a:srcRect/>
          <a:stretch/>
        </p:blipFill>
        <p:spPr>
          <a:xfrm>
            <a:off x="419382" y="679688"/>
            <a:ext cx="4047843" cy="4130452"/>
          </a:xfrm>
          <a:prstGeom prst="rect">
            <a:avLst/>
          </a:prstGeom>
          <a:noFill/>
          <a:ln>
            <a:noFill/>
          </a:ln>
        </p:spPr>
      </p:pic>
      <p:sp>
        <p:nvSpPr>
          <p:cNvPr id="90" name="Google Shape;90;p1"/>
          <p:cNvSpPr txBox="1"/>
          <p:nvPr/>
        </p:nvSpPr>
        <p:spPr>
          <a:xfrm>
            <a:off x="6812876" y="86855"/>
            <a:ext cx="5298782" cy="1477328"/>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800"/>
              <a:buFont typeface="Arial"/>
              <a:buNone/>
            </a:pPr>
            <a:r>
              <a:rPr lang="en-GB" sz="1800" b="0" i="0" u="none" strike="noStrike" cap="none" dirty="0">
                <a:solidFill>
                  <a:schemeClr val="lt1"/>
                </a:solidFill>
                <a:latin typeface="Calibri"/>
                <a:ea typeface="Calibri"/>
                <a:cs typeface="Calibri"/>
                <a:sym typeface="Calibri"/>
              </a:rPr>
              <a:t>University of St Andrews Students’ Association</a:t>
            </a:r>
            <a:endParaRPr sz="1400" b="0" i="0" u="none" strike="noStrike" cap="none" dirty="0">
              <a:solidFill>
                <a:schemeClr val="lt1"/>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800"/>
              <a:buFont typeface="Arial"/>
              <a:buNone/>
            </a:pPr>
            <a:r>
              <a:rPr lang="en-GB" sz="1800" dirty="0">
                <a:solidFill>
                  <a:schemeClr val="lt1"/>
                </a:solidFill>
                <a:latin typeface="Calibri"/>
                <a:ea typeface="Calibri"/>
                <a:cs typeface="Calibri"/>
                <a:sym typeface="Calibri"/>
              </a:rPr>
              <a:t>SRC</a:t>
            </a:r>
            <a:r>
              <a:rPr lang="en-GB" sz="1800" b="0" i="0" u="none" strike="noStrike" cap="none" dirty="0">
                <a:solidFill>
                  <a:schemeClr val="lt1"/>
                </a:solidFill>
                <a:latin typeface="Calibri"/>
                <a:ea typeface="Calibri"/>
                <a:cs typeface="Calibri"/>
                <a:sym typeface="Calibri"/>
              </a:rPr>
              <a:t> Societies Committee</a:t>
            </a:r>
            <a:endParaRPr sz="1400" b="0" i="0" u="none" strike="noStrike" cap="none" dirty="0">
              <a:solidFill>
                <a:schemeClr val="lt1"/>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a:p>
            <a:pPr marL="0" marR="0" lvl="0" indent="0" algn="r" rtl="0">
              <a:lnSpc>
                <a:spcPct val="100000"/>
              </a:lnSpc>
              <a:spcBef>
                <a:spcPts val="0"/>
              </a:spcBef>
              <a:spcAft>
                <a:spcPts val="0"/>
              </a:spcAft>
              <a:buClr>
                <a:srgbClr val="000000"/>
              </a:buClr>
              <a:buSzPts val="1800"/>
              <a:buFont typeface="Arial"/>
              <a:buNone/>
            </a:pPr>
            <a:r>
              <a:rPr lang="en-GB" sz="1800" b="0" i="0" u="none" strike="noStrike" cap="none" dirty="0">
                <a:solidFill>
                  <a:srgbClr val="FF0000"/>
                </a:solidFill>
                <a:latin typeface="Calibri"/>
                <a:ea typeface="Calibri"/>
                <a:cs typeface="Calibri"/>
                <a:sym typeface="Calibri"/>
              </a:rPr>
              <a:t>The University of St Andrews Students’ Association is a registered charity (No. SC019883)</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5"/>
        <p:cNvGrpSpPr/>
        <p:nvPr/>
      </p:nvGrpSpPr>
      <p:grpSpPr>
        <a:xfrm>
          <a:off x="0" y="0"/>
          <a:ext cx="0" cy="0"/>
          <a:chOff x="0" y="0"/>
          <a:chExt cx="0" cy="0"/>
        </a:xfrm>
      </p:grpSpPr>
      <p:sp>
        <p:nvSpPr>
          <p:cNvPr id="156" name="Google Shape;156;p10"/>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Treasurer’s Report</a:t>
            </a:r>
            <a:endParaRPr/>
          </a:p>
        </p:txBody>
      </p:sp>
      <p:pic>
        <p:nvPicPr>
          <p:cNvPr id="157" name="Google Shape;157;p10"/>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158" name="Google Shape;158;p10"/>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At the </a:t>
            </a:r>
            <a:r>
              <a:rPr lang="en-GB">
                <a:solidFill>
                  <a:srgbClr val="FF0000"/>
                </a:solidFill>
              </a:rPr>
              <a:t>Annual General Meeting (AGM)</a:t>
            </a:r>
            <a:r>
              <a:rPr lang="en-GB"/>
              <a:t>, the treasurer or their nominee must present a report detailing:</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Total assets at the time of the previous AGM.</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Total income since the previous AGM.</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Total income from Association grants since the previous AGM.</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Total expenditure since the previous AGM.</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Current total assets.</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Any debts including loans from the Societies Committee.</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Don’t worry, this is all on the AGM checklist!</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2"/>
        <p:cNvGrpSpPr/>
        <p:nvPr/>
      </p:nvGrpSpPr>
      <p:grpSpPr>
        <a:xfrm>
          <a:off x="0" y="0"/>
          <a:ext cx="0" cy="0"/>
          <a:chOff x="0" y="0"/>
          <a:chExt cx="0" cy="0"/>
        </a:xfrm>
      </p:grpSpPr>
      <p:sp>
        <p:nvSpPr>
          <p:cNvPr id="163" name="Google Shape;163;p11"/>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Annual Audit</a:t>
            </a:r>
            <a:endParaRPr/>
          </a:p>
        </p:txBody>
      </p:sp>
      <p:pic>
        <p:nvPicPr>
          <p:cNvPr id="164" name="Google Shape;164;p11"/>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165" name="Google Shape;165;p11"/>
          <p:cNvSpPr txBox="1">
            <a:spLocks noGrp="1"/>
          </p:cNvSpPr>
          <p:nvPr>
            <p:ph type="body" idx="1"/>
          </p:nvPr>
        </p:nvSpPr>
        <p:spPr>
          <a:xfrm>
            <a:off x="847344" y="1690687"/>
            <a:ext cx="10515600" cy="5028895"/>
          </a:xfrm>
          <a:prstGeom prst="rect">
            <a:avLst/>
          </a:prstGeom>
          <a:noFill/>
          <a:ln>
            <a:noFill/>
          </a:ln>
        </p:spPr>
        <p:txBody>
          <a:bodyPr spcFirstLastPara="1" wrap="square" lIns="91425" tIns="45700" rIns="91425" bIns="45700" anchor="t" anchorCtr="0">
            <a:normAutofit/>
          </a:bodyPr>
          <a:lstStyle/>
          <a:p>
            <a:pPr marL="620713" lvl="0" indent="-620713" algn="l" rtl="0">
              <a:lnSpc>
                <a:spcPct val="80000"/>
              </a:lnSpc>
              <a:spcBef>
                <a:spcPts val="0"/>
              </a:spcBef>
              <a:spcAft>
                <a:spcPts val="0"/>
              </a:spcAft>
              <a:buClr>
                <a:schemeClr val="dk1"/>
              </a:buClr>
              <a:buSzPts val="2590"/>
              <a:buFont typeface="Noto Sans Symbols"/>
              <a:buChar char="✔"/>
            </a:pPr>
            <a:r>
              <a:rPr lang="en-GB" sz="2590"/>
              <a:t>Accounts are due in </a:t>
            </a:r>
            <a:r>
              <a:rPr lang="en-GB" sz="2590">
                <a:solidFill>
                  <a:srgbClr val="FF0000"/>
                </a:solidFill>
              </a:rPr>
              <a:t>May</a:t>
            </a:r>
            <a:r>
              <a:rPr lang="en-GB" sz="2590"/>
              <a:t> every year.</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620713" lvl="0" indent="-620713" algn="l" rtl="0">
              <a:lnSpc>
                <a:spcPct val="80000"/>
              </a:lnSpc>
              <a:spcBef>
                <a:spcPts val="1000"/>
              </a:spcBef>
              <a:spcAft>
                <a:spcPts val="0"/>
              </a:spcAft>
              <a:buClr>
                <a:schemeClr val="dk1"/>
              </a:buClr>
              <a:buSzPts val="2590"/>
              <a:buFont typeface="Noto Sans Symbols"/>
              <a:buChar char="✔"/>
            </a:pPr>
            <a:r>
              <a:rPr lang="en-GB" sz="2590"/>
              <a:t>You must submit:</a:t>
            </a:r>
            <a:endParaRPr/>
          </a:p>
          <a:p>
            <a:pPr marL="1077913" lvl="1" indent="-620713" algn="l" rtl="0">
              <a:lnSpc>
                <a:spcPct val="80000"/>
              </a:lnSpc>
              <a:spcBef>
                <a:spcPts val="500"/>
              </a:spcBef>
              <a:spcAft>
                <a:spcPts val="0"/>
              </a:spcAft>
              <a:buClr>
                <a:schemeClr val="dk1"/>
              </a:buClr>
              <a:buSzPts val="2220"/>
              <a:buFont typeface="Noto Sans Symbols"/>
              <a:buChar char="✔"/>
            </a:pPr>
            <a:r>
              <a:rPr lang="en-GB" sz="2220"/>
              <a:t>All bank statements issued since the previous audit.</a:t>
            </a:r>
            <a:endParaRPr/>
          </a:p>
          <a:p>
            <a:pPr marL="1077913" lvl="1" indent="-620713" algn="l" rtl="0">
              <a:lnSpc>
                <a:spcPct val="80000"/>
              </a:lnSpc>
              <a:spcBef>
                <a:spcPts val="500"/>
              </a:spcBef>
              <a:spcAft>
                <a:spcPts val="0"/>
              </a:spcAft>
              <a:buClr>
                <a:schemeClr val="dk1"/>
              </a:buClr>
              <a:buSzPts val="2220"/>
              <a:buFont typeface="Noto Sans Symbols"/>
              <a:buChar char="✔"/>
            </a:pPr>
            <a:r>
              <a:rPr lang="en-GB" sz="2220"/>
              <a:t>Catalogued receipts for society expenditure since the previous audit.</a:t>
            </a:r>
            <a:endParaRPr/>
          </a:p>
          <a:p>
            <a:pPr marL="1077913" lvl="1" indent="-620713" algn="l" rtl="0">
              <a:lnSpc>
                <a:spcPct val="80000"/>
              </a:lnSpc>
              <a:spcBef>
                <a:spcPts val="500"/>
              </a:spcBef>
              <a:spcAft>
                <a:spcPts val="0"/>
              </a:spcAft>
              <a:buClr>
                <a:schemeClr val="dk1"/>
              </a:buClr>
              <a:buSzPts val="2220"/>
              <a:buFont typeface="Noto Sans Symbols"/>
              <a:buChar char="✔"/>
            </a:pPr>
            <a:r>
              <a:rPr lang="en-GB" sz="2220"/>
              <a:t>Complete record of income and expenditure (i.e. cash book).</a:t>
            </a:r>
            <a:endParaRPr/>
          </a:p>
          <a:p>
            <a:pPr marL="1077913" lvl="1" indent="-620713" algn="l" rtl="0">
              <a:lnSpc>
                <a:spcPct val="80000"/>
              </a:lnSpc>
              <a:spcBef>
                <a:spcPts val="500"/>
              </a:spcBef>
              <a:spcAft>
                <a:spcPts val="0"/>
              </a:spcAft>
              <a:buClr>
                <a:schemeClr val="dk1"/>
              </a:buClr>
              <a:buSzPts val="2220"/>
              <a:buFont typeface="Noto Sans Symbols"/>
              <a:buChar char="✔"/>
            </a:pPr>
            <a:r>
              <a:rPr lang="en-GB" sz="2220"/>
              <a:t>Cheque book and paying-in book.</a:t>
            </a:r>
            <a:endParaRPr/>
          </a:p>
          <a:p>
            <a:pPr marL="1077913" lvl="1" indent="-479743" algn="l" rtl="0">
              <a:lnSpc>
                <a:spcPct val="80000"/>
              </a:lnSpc>
              <a:spcBef>
                <a:spcPts val="500"/>
              </a:spcBef>
              <a:spcAft>
                <a:spcPts val="0"/>
              </a:spcAft>
              <a:buClr>
                <a:schemeClr val="dk1"/>
              </a:buClr>
              <a:buSzPts val="2220"/>
              <a:buFont typeface="Noto Sans Symbols"/>
              <a:buNone/>
            </a:pPr>
            <a:endParaRPr sz="2220"/>
          </a:p>
          <a:p>
            <a:pPr marL="620713" lvl="0" indent="-620713" algn="l" rtl="0">
              <a:lnSpc>
                <a:spcPct val="80000"/>
              </a:lnSpc>
              <a:spcBef>
                <a:spcPts val="1000"/>
              </a:spcBef>
              <a:spcAft>
                <a:spcPts val="0"/>
              </a:spcAft>
              <a:buClr>
                <a:schemeClr val="dk1"/>
              </a:buClr>
              <a:buSzPts val="2590"/>
              <a:buFont typeface="Noto Sans Symbols"/>
              <a:buChar char="✔"/>
            </a:pPr>
            <a:r>
              <a:rPr lang="en-GB" sz="2590"/>
              <a:t>You must ensure that your cash box does not have more than £20 during the audit.</a:t>
            </a:r>
            <a:endParaRPr/>
          </a:p>
          <a:p>
            <a:pPr marL="1077913" lvl="1" indent="-479743" algn="l" rtl="0">
              <a:lnSpc>
                <a:spcPct val="80000"/>
              </a:lnSpc>
              <a:spcBef>
                <a:spcPts val="500"/>
              </a:spcBef>
              <a:spcAft>
                <a:spcPts val="0"/>
              </a:spcAft>
              <a:buClr>
                <a:schemeClr val="dk1"/>
              </a:buClr>
              <a:buSzPts val="2220"/>
              <a:buFont typeface="Noto Sans Symbols"/>
              <a:buNone/>
            </a:pPr>
            <a:endParaRPr sz="2220"/>
          </a:p>
          <a:p>
            <a:pPr marL="620713" lvl="0" indent="-620713" algn="l" rtl="0">
              <a:lnSpc>
                <a:spcPct val="80000"/>
              </a:lnSpc>
              <a:spcBef>
                <a:spcPts val="1000"/>
              </a:spcBef>
              <a:spcAft>
                <a:spcPts val="0"/>
              </a:spcAft>
              <a:buClr>
                <a:schemeClr val="dk1"/>
              </a:buClr>
              <a:buSzPts val="2590"/>
              <a:buFont typeface="Noto Sans Symbols"/>
              <a:buChar char="✔"/>
            </a:pPr>
            <a:r>
              <a:rPr lang="en-GB" sz="2590"/>
              <a:t>The Cash Office may request a second audit during the academic year if your record keeping for the previous year was inadequate.</a:t>
            </a:r>
            <a:endParaRPr/>
          </a:p>
          <a:p>
            <a:pPr marL="0" lvl="0" indent="0" algn="l" rtl="0">
              <a:lnSpc>
                <a:spcPct val="80000"/>
              </a:lnSpc>
              <a:spcBef>
                <a:spcPts val="1000"/>
              </a:spcBef>
              <a:spcAft>
                <a:spcPts val="0"/>
              </a:spcAft>
              <a:buClr>
                <a:schemeClr val="dk1"/>
              </a:buClr>
              <a:buSzPts val="2590"/>
              <a:buNone/>
            </a:pPr>
            <a:endParaRPr sz="259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9"/>
        <p:cNvGrpSpPr/>
        <p:nvPr/>
      </p:nvGrpSpPr>
      <p:grpSpPr>
        <a:xfrm>
          <a:off x="0" y="0"/>
          <a:ext cx="0" cy="0"/>
          <a:chOff x="0" y="0"/>
          <a:chExt cx="0" cy="0"/>
        </a:xfrm>
      </p:grpSpPr>
      <p:sp>
        <p:nvSpPr>
          <p:cNvPr id="170" name="Google Shape;170;p12"/>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12"/>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Financial Practices</a:t>
            </a:r>
            <a:endParaRPr/>
          </a:p>
        </p:txBody>
      </p:sp>
      <p:sp>
        <p:nvSpPr>
          <p:cNvPr id="172" name="Google Shape;172;p12"/>
          <p:cNvSpPr txBox="1">
            <a:spLocks noGrp="1"/>
          </p:cNvSpPr>
          <p:nvPr>
            <p:ph type="body" idx="1"/>
          </p:nvPr>
        </p:nvSpPr>
        <p:spPr>
          <a:xfrm>
            <a:off x="6746627" y="4750893"/>
            <a:ext cx="4645250" cy="1147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88888"/>
              </a:buClr>
              <a:buSzPts val="2000"/>
              <a:buNone/>
            </a:pPr>
            <a:endParaRPr sz="2000">
              <a:solidFill>
                <a:schemeClr val="lt1"/>
              </a:solidFill>
              <a:latin typeface="Calibri"/>
              <a:ea typeface="Calibri"/>
              <a:cs typeface="Calibri"/>
              <a:sym typeface="Calibri"/>
            </a:endParaRPr>
          </a:p>
        </p:txBody>
      </p:sp>
      <p:sp>
        <p:nvSpPr>
          <p:cNvPr id="173" name="Google Shape;173;p12"/>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74" name="Google Shape;174;p12"/>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75" name="Google Shape;175;p12"/>
          <p:cNvPicPr preferRelativeResize="0"/>
          <p:nvPr/>
        </p:nvPicPr>
        <p:blipFill rotWithShape="1">
          <a:blip r:embed="rId3">
            <a:alphaModFix/>
          </a:blip>
          <a:srcRect/>
          <a:stretch/>
        </p:blipFill>
        <p:spPr>
          <a:xfrm>
            <a:off x="419382" y="679688"/>
            <a:ext cx="4047843" cy="4130452"/>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9"/>
        <p:cNvGrpSpPr/>
        <p:nvPr/>
      </p:nvGrpSpPr>
      <p:grpSpPr>
        <a:xfrm>
          <a:off x="0" y="0"/>
          <a:ext cx="0" cy="0"/>
          <a:chOff x="0" y="0"/>
          <a:chExt cx="0" cy="0"/>
        </a:xfrm>
      </p:grpSpPr>
      <p:sp>
        <p:nvSpPr>
          <p:cNvPr id="180" name="Google Shape;180;p13"/>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Permissible Use of Society Funds</a:t>
            </a:r>
            <a:endParaRPr/>
          </a:p>
        </p:txBody>
      </p:sp>
      <p:pic>
        <p:nvPicPr>
          <p:cNvPr id="181" name="Google Shape;181;p13"/>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182" name="Google Shape;182;p13"/>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A society’s funds belong to and are derived from the </a:t>
            </a:r>
            <a:r>
              <a:rPr lang="en-GB">
                <a:solidFill>
                  <a:srgbClr val="FF0000"/>
                </a:solidFill>
              </a:rPr>
              <a:t>members</a:t>
            </a:r>
            <a:r>
              <a:rPr lang="en-GB"/>
              <a:t> of the society.</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A society’s funds may only be used for the </a:t>
            </a:r>
            <a:r>
              <a:rPr lang="en-GB">
                <a:solidFill>
                  <a:srgbClr val="FF0000"/>
                </a:solidFill>
              </a:rPr>
              <a:t>benefits of the society as a whole </a:t>
            </a:r>
            <a:r>
              <a:rPr lang="en-GB"/>
              <a:t>or for the fulfilment of its aims.</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No member of the Committee may derive any financial profit or gain by reason of their participation on the Committee, including favourable rates on goods or services, unless the same benefit is available to any and all members of the Society.</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6"/>
        <p:cNvGrpSpPr/>
        <p:nvPr/>
      </p:nvGrpSpPr>
      <p:grpSpPr>
        <a:xfrm>
          <a:off x="0" y="0"/>
          <a:ext cx="0" cy="0"/>
          <a:chOff x="0" y="0"/>
          <a:chExt cx="0" cy="0"/>
        </a:xfrm>
      </p:grpSpPr>
      <p:sp>
        <p:nvSpPr>
          <p:cNvPr id="187" name="Google Shape;187;p14"/>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Transparency and Accountability</a:t>
            </a:r>
            <a:endParaRPr/>
          </a:p>
        </p:txBody>
      </p:sp>
      <p:pic>
        <p:nvPicPr>
          <p:cNvPr id="188" name="Google Shape;188;p14"/>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189" name="Google Shape;189;p14"/>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Society accounts must be totally </a:t>
            </a:r>
            <a:r>
              <a:rPr lang="en-GB">
                <a:solidFill>
                  <a:srgbClr val="FF0000"/>
                </a:solidFill>
              </a:rPr>
              <a:t>transparent</a:t>
            </a:r>
            <a:r>
              <a:rPr lang="en-GB"/>
              <a:t>.</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They must be maintained in a standard format.</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They must document ALL income and expenditure.</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Societies are accountable to the Association and their members for their financial practices.</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Accounts must be updated regularly and made </a:t>
            </a:r>
            <a:r>
              <a:rPr lang="en-GB">
                <a:solidFill>
                  <a:srgbClr val="FF0000"/>
                </a:solidFill>
              </a:rPr>
              <a:t>available</a:t>
            </a:r>
            <a:r>
              <a:rPr lang="en-GB"/>
              <a:t> upon request of the Association or society members.</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15"/>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Cash Management</a:t>
            </a:r>
            <a:endParaRPr/>
          </a:p>
        </p:txBody>
      </p:sp>
      <p:pic>
        <p:nvPicPr>
          <p:cNvPr id="195" name="Google Shape;195;p15"/>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196" name="Google Shape;196;p15"/>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80000"/>
              </a:lnSpc>
              <a:spcBef>
                <a:spcPts val="0"/>
              </a:spcBef>
              <a:spcAft>
                <a:spcPts val="0"/>
              </a:spcAft>
              <a:buClr>
                <a:schemeClr val="dk1"/>
              </a:buClr>
              <a:buSzPts val="2800"/>
              <a:buFont typeface="Noto Sans Symbols"/>
              <a:buChar char="✔"/>
            </a:pPr>
            <a:r>
              <a:rPr lang="en-GB"/>
              <a:t>Cash may only be handled by those authorised to do so.</a:t>
            </a:r>
            <a:endParaRPr/>
          </a:p>
          <a:p>
            <a:pPr marL="620713" lvl="0" indent="-442913" algn="l" rtl="0">
              <a:lnSpc>
                <a:spcPct val="80000"/>
              </a:lnSpc>
              <a:spcBef>
                <a:spcPts val="1000"/>
              </a:spcBef>
              <a:spcAft>
                <a:spcPts val="0"/>
              </a:spcAft>
              <a:buClr>
                <a:schemeClr val="dk1"/>
              </a:buClr>
              <a:buSzPts val="28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Cash boxes are </a:t>
            </a:r>
            <a:r>
              <a:rPr lang="en-GB">
                <a:solidFill>
                  <a:srgbClr val="FF0000"/>
                </a:solidFill>
              </a:rPr>
              <a:t>insured for up to £200</a:t>
            </a:r>
            <a:r>
              <a:rPr lang="en-GB"/>
              <a:t>.</a:t>
            </a:r>
            <a:endParaRPr/>
          </a:p>
          <a:p>
            <a:pPr marL="1077913" lvl="1" indent="-620713" algn="l" rtl="0">
              <a:lnSpc>
                <a:spcPct val="80000"/>
              </a:lnSpc>
              <a:spcBef>
                <a:spcPts val="500"/>
              </a:spcBef>
              <a:spcAft>
                <a:spcPts val="0"/>
              </a:spcAft>
              <a:buClr>
                <a:schemeClr val="dk1"/>
              </a:buClr>
              <a:buSzPts val="2400"/>
              <a:buFont typeface="Noto Sans Symbols"/>
              <a:buChar char="✔"/>
            </a:pPr>
            <a:r>
              <a:rPr lang="en-GB"/>
              <a:t>Cash outside of your box is not insured.</a:t>
            </a:r>
            <a:endParaRPr/>
          </a:p>
          <a:p>
            <a:pPr marL="1077913" lvl="1" indent="-468313" algn="l" rtl="0">
              <a:lnSpc>
                <a:spcPct val="80000"/>
              </a:lnSpc>
              <a:spcBef>
                <a:spcPts val="500"/>
              </a:spcBef>
              <a:spcAft>
                <a:spcPts val="0"/>
              </a:spcAft>
              <a:buClr>
                <a:schemeClr val="dk1"/>
              </a:buClr>
              <a:buSzPts val="24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Never keep more than £200 in your cash box for more than 1 day.</a:t>
            </a:r>
            <a:endParaRPr/>
          </a:p>
          <a:p>
            <a:pPr marL="620713" lvl="0" indent="-442913" algn="l" rtl="0">
              <a:lnSpc>
                <a:spcPct val="80000"/>
              </a:lnSpc>
              <a:spcBef>
                <a:spcPts val="1000"/>
              </a:spcBef>
              <a:spcAft>
                <a:spcPts val="0"/>
              </a:spcAft>
              <a:buClr>
                <a:schemeClr val="dk1"/>
              </a:buClr>
              <a:buSzPts val="28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The Cash Office can provide floats (change).</a:t>
            </a:r>
            <a:endParaRPr/>
          </a:p>
          <a:p>
            <a:pPr marL="620713" lvl="0" indent="-442913" algn="l" rtl="0">
              <a:lnSpc>
                <a:spcPct val="80000"/>
              </a:lnSpc>
              <a:spcBef>
                <a:spcPts val="1000"/>
              </a:spcBef>
              <a:spcAft>
                <a:spcPts val="0"/>
              </a:spcAft>
              <a:buClr>
                <a:schemeClr val="dk1"/>
              </a:buClr>
              <a:buSzPts val="28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The Association can provide secure storage for your cash box overnight or weekends if the balance is more than £200.</a:t>
            </a:r>
            <a:endParaRPr/>
          </a:p>
          <a:p>
            <a:pPr marL="0" lvl="0" indent="0" algn="l" rtl="0">
              <a:lnSpc>
                <a:spcPct val="80000"/>
              </a:lnSpc>
              <a:spcBef>
                <a:spcPts val="1000"/>
              </a:spcBef>
              <a:spcAft>
                <a:spcPts val="0"/>
              </a:spcAft>
              <a:buClr>
                <a:schemeClr val="dk1"/>
              </a:buClr>
              <a:buSzPts val="2800"/>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0"/>
        <p:cNvGrpSpPr/>
        <p:nvPr/>
      </p:nvGrpSpPr>
      <p:grpSpPr>
        <a:xfrm>
          <a:off x="0" y="0"/>
          <a:ext cx="0" cy="0"/>
          <a:chOff x="0" y="0"/>
          <a:chExt cx="0" cy="0"/>
        </a:xfrm>
      </p:grpSpPr>
      <p:sp>
        <p:nvSpPr>
          <p:cNvPr id="201" name="Google Shape;201;p16"/>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Reimbursements</a:t>
            </a:r>
            <a:endParaRPr/>
          </a:p>
        </p:txBody>
      </p:sp>
      <p:pic>
        <p:nvPicPr>
          <p:cNvPr id="202" name="Google Shape;202;p16"/>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203" name="Google Shape;203;p16"/>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Payment should be made by cheque whenever possible because they are more trackable.</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Purchases made from local businesses may be paid from petty cash.</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For online purchases, you can use the Cash Office’s credit card and write a cheque to the Association.</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7"/>
        <p:cNvGrpSpPr/>
        <p:nvPr/>
      </p:nvGrpSpPr>
      <p:grpSpPr>
        <a:xfrm>
          <a:off x="0" y="0"/>
          <a:ext cx="0" cy="0"/>
          <a:chOff x="0" y="0"/>
          <a:chExt cx="0" cy="0"/>
        </a:xfrm>
      </p:grpSpPr>
      <p:sp>
        <p:nvSpPr>
          <p:cNvPr id="208" name="Google Shape;208;p17"/>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Fixed Assets</a:t>
            </a:r>
            <a:endParaRPr/>
          </a:p>
        </p:txBody>
      </p:sp>
      <p:pic>
        <p:nvPicPr>
          <p:cNvPr id="209" name="Google Shape;209;p17"/>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210" name="Google Shape;210;p17"/>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A </a:t>
            </a:r>
            <a:r>
              <a:rPr lang="en-GB">
                <a:solidFill>
                  <a:srgbClr val="FF0000"/>
                </a:solidFill>
              </a:rPr>
              <a:t>fixed asset </a:t>
            </a:r>
            <a:r>
              <a:rPr lang="en-GB"/>
              <a:t>is a tangible piece of property that a society does not expect to be consumed or sold within one year.</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Societies must seek the permission of the Director of Student Development and Activities (</a:t>
            </a:r>
            <a:r>
              <a:rPr lang="en-GB">
                <a:solidFill>
                  <a:srgbClr val="FF0000"/>
                </a:solidFill>
              </a:rPr>
              <a:t>dosda@</a:t>
            </a:r>
            <a:r>
              <a:rPr lang="en-GB"/>
              <a:t>) to sell or otherwise dispose of a fixed asset if purchased with Association funding.</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High value assets may be insured by the union at the discretion of the Management Accountant.</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Email </a:t>
            </a:r>
            <a:r>
              <a:rPr lang="en-GB">
                <a:solidFill>
                  <a:srgbClr val="FF0000"/>
                </a:solidFill>
              </a:rPr>
              <a:t>unionfinance@</a:t>
            </a:r>
            <a:r>
              <a:rPr lang="en-GB"/>
              <a:t>.</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4"/>
        <p:cNvGrpSpPr/>
        <p:nvPr/>
      </p:nvGrpSpPr>
      <p:grpSpPr>
        <a:xfrm>
          <a:off x="0" y="0"/>
          <a:ext cx="0" cy="0"/>
          <a:chOff x="0" y="0"/>
          <a:chExt cx="0" cy="0"/>
        </a:xfrm>
      </p:grpSpPr>
      <p:sp>
        <p:nvSpPr>
          <p:cNvPr id="215" name="Google Shape;215;p18"/>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Charitable Donations</a:t>
            </a:r>
            <a:endParaRPr/>
          </a:p>
        </p:txBody>
      </p:sp>
      <p:pic>
        <p:nvPicPr>
          <p:cNvPr id="216" name="Google Shape;216;p18"/>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217" name="Google Shape;217;p18"/>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80000"/>
              </a:lnSpc>
              <a:spcBef>
                <a:spcPts val="0"/>
              </a:spcBef>
              <a:spcAft>
                <a:spcPts val="0"/>
              </a:spcAft>
              <a:buClr>
                <a:schemeClr val="dk1"/>
              </a:buClr>
              <a:buSzPts val="2800"/>
              <a:buFont typeface="Noto Sans Symbols"/>
              <a:buChar char="✔"/>
            </a:pPr>
            <a:r>
              <a:rPr lang="en-GB"/>
              <a:t>All charitable donations </a:t>
            </a:r>
            <a:r>
              <a:rPr lang="en-GB">
                <a:solidFill>
                  <a:srgbClr val="FF0000"/>
                </a:solidFill>
              </a:rPr>
              <a:t>MUST</a:t>
            </a:r>
            <a:r>
              <a:rPr lang="en-GB"/>
              <a:t> be processed through the University of St Andrews Charities Campaign.</a:t>
            </a:r>
            <a:endParaRPr/>
          </a:p>
          <a:p>
            <a:pPr marL="1077913" lvl="1" indent="-620713" algn="l" rtl="0">
              <a:lnSpc>
                <a:spcPct val="80000"/>
              </a:lnSpc>
              <a:spcBef>
                <a:spcPts val="500"/>
              </a:spcBef>
              <a:spcAft>
                <a:spcPts val="0"/>
              </a:spcAft>
              <a:buClr>
                <a:schemeClr val="dk1"/>
              </a:buClr>
              <a:buSzPts val="2400"/>
              <a:buFont typeface="Noto Sans Symbols"/>
              <a:buChar char="✔"/>
            </a:pPr>
            <a:r>
              <a:rPr lang="en-GB"/>
              <a:t>Failure to do so will result in </a:t>
            </a:r>
            <a:r>
              <a:rPr lang="en-GB">
                <a:solidFill>
                  <a:srgbClr val="FF0000"/>
                </a:solidFill>
              </a:rPr>
              <a:t>penalties</a:t>
            </a:r>
            <a:r>
              <a:rPr lang="en-GB"/>
              <a:t>.</a:t>
            </a:r>
            <a:endParaRPr/>
          </a:p>
          <a:p>
            <a:pPr marL="1077913" lvl="1" indent="-620713" algn="l" rtl="0">
              <a:lnSpc>
                <a:spcPct val="80000"/>
              </a:lnSpc>
              <a:spcBef>
                <a:spcPts val="500"/>
              </a:spcBef>
              <a:spcAft>
                <a:spcPts val="0"/>
              </a:spcAft>
              <a:buClr>
                <a:schemeClr val="dk1"/>
              </a:buClr>
              <a:buSzPts val="2400"/>
              <a:buFont typeface="Noto Sans Symbols"/>
              <a:buChar char="✔"/>
            </a:pPr>
            <a:r>
              <a:rPr lang="en-GB"/>
              <a:t>The donation will still come from your society while also counting towards the Charities Campaign’s fundraising totals.</a:t>
            </a:r>
            <a:endParaRPr/>
          </a:p>
          <a:p>
            <a:pPr marL="1077913" lvl="1" indent="-468313" algn="l" rtl="0">
              <a:lnSpc>
                <a:spcPct val="80000"/>
              </a:lnSpc>
              <a:spcBef>
                <a:spcPts val="500"/>
              </a:spcBef>
              <a:spcAft>
                <a:spcPts val="0"/>
              </a:spcAft>
              <a:buClr>
                <a:schemeClr val="dk1"/>
              </a:buClr>
              <a:buSzPts val="24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Speak to the Charitable Societies Coordinator (</a:t>
            </a:r>
            <a:r>
              <a:rPr lang="en-GB">
                <a:solidFill>
                  <a:srgbClr val="FF0000"/>
                </a:solidFill>
              </a:rPr>
              <a:t>charitysocs@</a:t>
            </a:r>
            <a:r>
              <a:rPr lang="en-GB"/>
              <a:t>) for donations outside of the Campaign framework for emergency relief campaigns.</a:t>
            </a:r>
            <a:endParaRPr/>
          </a:p>
          <a:p>
            <a:pPr marL="620713" lvl="0" indent="-442913" algn="l" rtl="0">
              <a:lnSpc>
                <a:spcPct val="80000"/>
              </a:lnSpc>
              <a:spcBef>
                <a:spcPts val="1000"/>
              </a:spcBef>
              <a:spcAft>
                <a:spcPts val="0"/>
              </a:spcAft>
              <a:buClr>
                <a:schemeClr val="dk1"/>
              </a:buClr>
              <a:buSzPts val="28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If you are a charitable society, there will be a Charitable Societies Roundtable in September.</a:t>
            </a:r>
            <a:endParaRPr/>
          </a:p>
          <a:p>
            <a:pPr marL="0" lvl="0" indent="0" algn="l" rtl="0">
              <a:lnSpc>
                <a:spcPct val="80000"/>
              </a:lnSpc>
              <a:spcBef>
                <a:spcPts val="1000"/>
              </a:spcBef>
              <a:spcAft>
                <a:spcPts val="0"/>
              </a:spcAft>
              <a:buClr>
                <a:schemeClr val="dk1"/>
              </a:buClr>
              <a:buSzPts val="2800"/>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1"/>
        <p:cNvGrpSpPr/>
        <p:nvPr/>
      </p:nvGrpSpPr>
      <p:grpSpPr>
        <a:xfrm>
          <a:off x="0" y="0"/>
          <a:ext cx="0" cy="0"/>
          <a:chOff x="0" y="0"/>
          <a:chExt cx="0" cy="0"/>
        </a:xfrm>
      </p:grpSpPr>
      <p:sp>
        <p:nvSpPr>
          <p:cNvPr id="222" name="Google Shape;222;p19"/>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3" name="Google Shape;223;p19"/>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Budgeting</a:t>
            </a:r>
            <a:endParaRPr/>
          </a:p>
        </p:txBody>
      </p:sp>
      <p:sp>
        <p:nvSpPr>
          <p:cNvPr id="224" name="Google Shape;224;p19"/>
          <p:cNvSpPr txBox="1">
            <a:spLocks noGrp="1"/>
          </p:cNvSpPr>
          <p:nvPr>
            <p:ph type="body" idx="1"/>
          </p:nvPr>
        </p:nvSpPr>
        <p:spPr>
          <a:xfrm>
            <a:off x="6746627" y="4750893"/>
            <a:ext cx="4645250" cy="1147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88888"/>
              </a:buClr>
              <a:buSzPts val="2000"/>
              <a:buNone/>
            </a:pPr>
            <a:endParaRPr sz="2000">
              <a:solidFill>
                <a:schemeClr val="lt1"/>
              </a:solidFill>
              <a:latin typeface="Calibri"/>
              <a:ea typeface="Calibri"/>
              <a:cs typeface="Calibri"/>
              <a:sym typeface="Calibri"/>
            </a:endParaRPr>
          </a:p>
        </p:txBody>
      </p:sp>
      <p:sp>
        <p:nvSpPr>
          <p:cNvPr id="225" name="Google Shape;225;p19"/>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26" name="Google Shape;226;p19"/>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227" name="Google Shape;227;p19"/>
          <p:cNvPicPr preferRelativeResize="0"/>
          <p:nvPr/>
        </p:nvPicPr>
        <p:blipFill rotWithShape="1">
          <a:blip r:embed="rId3">
            <a:alphaModFix/>
          </a:blip>
          <a:srcRect/>
          <a:stretch/>
        </p:blipFill>
        <p:spPr>
          <a:xfrm>
            <a:off x="419382" y="679688"/>
            <a:ext cx="4047843" cy="413045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4"/>
        <p:cNvGrpSpPr/>
        <p:nvPr/>
      </p:nvGrpSpPr>
      <p:grpSpPr>
        <a:xfrm>
          <a:off x="0" y="0"/>
          <a:ext cx="0" cy="0"/>
          <a:chOff x="0" y="0"/>
          <a:chExt cx="0" cy="0"/>
        </a:xfrm>
      </p:grpSpPr>
      <p:sp>
        <p:nvSpPr>
          <p:cNvPr id="95" name="Google Shape;95;p2"/>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6" name="Google Shape;96;p2"/>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Introduction</a:t>
            </a:r>
            <a:endParaRPr/>
          </a:p>
        </p:txBody>
      </p:sp>
      <p:sp>
        <p:nvSpPr>
          <p:cNvPr id="97" name="Google Shape;97;p2"/>
          <p:cNvSpPr txBox="1">
            <a:spLocks noGrp="1"/>
          </p:cNvSpPr>
          <p:nvPr>
            <p:ph type="body" idx="1"/>
          </p:nvPr>
        </p:nvSpPr>
        <p:spPr>
          <a:xfrm>
            <a:off x="6746627" y="4750893"/>
            <a:ext cx="4645250" cy="1147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88888"/>
              </a:buClr>
              <a:buSzPts val="2000"/>
              <a:buNone/>
            </a:pPr>
            <a:endParaRPr sz="2000">
              <a:solidFill>
                <a:schemeClr val="lt1"/>
              </a:solidFill>
              <a:latin typeface="Calibri"/>
              <a:ea typeface="Calibri"/>
              <a:cs typeface="Calibri"/>
              <a:sym typeface="Calibri"/>
            </a:endParaRPr>
          </a:p>
        </p:txBody>
      </p:sp>
      <p:sp>
        <p:nvSpPr>
          <p:cNvPr id="98" name="Google Shape;98;p2"/>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99" name="Google Shape;99;p2"/>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00" name="Google Shape;100;p2"/>
          <p:cNvPicPr preferRelativeResize="0"/>
          <p:nvPr/>
        </p:nvPicPr>
        <p:blipFill rotWithShape="1">
          <a:blip r:embed="rId3">
            <a:alphaModFix/>
          </a:blip>
          <a:srcRect/>
          <a:stretch/>
        </p:blipFill>
        <p:spPr>
          <a:xfrm>
            <a:off x="419382" y="679688"/>
            <a:ext cx="4047843" cy="4130452"/>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1"/>
        <p:cNvGrpSpPr/>
        <p:nvPr/>
      </p:nvGrpSpPr>
      <p:grpSpPr>
        <a:xfrm>
          <a:off x="0" y="0"/>
          <a:ext cx="0" cy="0"/>
          <a:chOff x="0" y="0"/>
          <a:chExt cx="0" cy="0"/>
        </a:xfrm>
      </p:grpSpPr>
      <p:sp>
        <p:nvSpPr>
          <p:cNvPr id="232" name="Google Shape;232;p20"/>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Budgeting Principles</a:t>
            </a:r>
            <a:endParaRPr/>
          </a:p>
        </p:txBody>
      </p:sp>
      <p:pic>
        <p:nvPicPr>
          <p:cNvPr id="233" name="Google Shape;233;p20"/>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234" name="Google Shape;234;p20"/>
          <p:cNvSpPr txBox="1">
            <a:spLocks noGrp="1"/>
          </p:cNvSpPr>
          <p:nvPr>
            <p:ph type="body" idx="1"/>
          </p:nvPr>
        </p:nvSpPr>
        <p:spPr>
          <a:xfrm>
            <a:off x="847344" y="1690688"/>
            <a:ext cx="10515600"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80000"/>
              </a:lnSpc>
              <a:spcBef>
                <a:spcPts val="0"/>
              </a:spcBef>
              <a:spcAft>
                <a:spcPts val="0"/>
              </a:spcAft>
              <a:buClr>
                <a:schemeClr val="dk1"/>
              </a:buClr>
              <a:buSzPts val="2800"/>
              <a:buFont typeface="Noto Sans Symbols"/>
              <a:buChar char="✔"/>
            </a:pPr>
            <a:r>
              <a:rPr lang="en-GB"/>
              <a:t>As a treasurer you need to protect your society’s money and oversee financial expenditure.</a:t>
            </a:r>
            <a:endParaRPr/>
          </a:p>
          <a:p>
            <a:pPr marL="620713" lvl="0" indent="-442913" algn="l" rtl="0">
              <a:lnSpc>
                <a:spcPct val="80000"/>
              </a:lnSpc>
              <a:spcBef>
                <a:spcPts val="1000"/>
              </a:spcBef>
              <a:spcAft>
                <a:spcPts val="0"/>
              </a:spcAft>
              <a:buClr>
                <a:schemeClr val="dk1"/>
              </a:buClr>
              <a:buSzPts val="28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You should have a budget for every event to ensure they are viable.</a:t>
            </a:r>
            <a:endParaRPr/>
          </a:p>
          <a:p>
            <a:pPr marL="620713" lvl="0" indent="-442913" algn="l" rtl="0">
              <a:lnSpc>
                <a:spcPct val="80000"/>
              </a:lnSpc>
              <a:spcBef>
                <a:spcPts val="1000"/>
              </a:spcBef>
              <a:spcAft>
                <a:spcPts val="0"/>
              </a:spcAft>
              <a:buClr>
                <a:schemeClr val="dk1"/>
              </a:buClr>
              <a:buSzPts val="28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INCOME</a:t>
            </a:r>
            <a:endParaRPr/>
          </a:p>
          <a:p>
            <a:pPr marL="1077913" lvl="1" indent="-620713" algn="l" rtl="0">
              <a:lnSpc>
                <a:spcPct val="80000"/>
              </a:lnSpc>
              <a:spcBef>
                <a:spcPts val="500"/>
              </a:spcBef>
              <a:spcAft>
                <a:spcPts val="0"/>
              </a:spcAft>
              <a:buClr>
                <a:schemeClr val="dk1"/>
              </a:buClr>
              <a:buSzPts val="2400"/>
              <a:buFont typeface="Noto Sans Symbols"/>
              <a:buChar char="✔"/>
            </a:pPr>
            <a:r>
              <a:rPr lang="en-GB"/>
              <a:t>Do NOT overestimate income.</a:t>
            </a:r>
            <a:endParaRPr/>
          </a:p>
          <a:p>
            <a:pPr marL="1077913" lvl="1" indent="-620713" algn="l" rtl="0">
              <a:lnSpc>
                <a:spcPct val="80000"/>
              </a:lnSpc>
              <a:spcBef>
                <a:spcPts val="500"/>
              </a:spcBef>
              <a:spcAft>
                <a:spcPts val="0"/>
              </a:spcAft>
              <a:buClr>
                <a:schemeClr val="dk1"/>
              </a:buClr>
              <a:buSzPts val="2400"/>
              <a:buFont typeface="Noto Sans Symbols"/>
              <a:buChar char="✔"/>
            </a:pPr>
            <a:r>
              <a:rPr lang="en-GB"/>
              <a:t>Income should be projected from past events, don’t be overly optimistic.</a:t>
            </a:r>
            <a:endParaRPr/>
          </a:p>
          <a:p>
            <a:pPr marL="1077913" lvl="1" indent="-620713" algn="l" rtl="0">
              <a:lnSpc>
                <a:spcPct val="80000"/>
              </a:lnSpc>
              <a:spcBef>
                <a:spcPts val="500"/>
              </a:spcBef>
              <a:spcAft>
                <a:spcPts val="0"/>
              </a:spcAft>
              <a:buClr>
                <a:schemeClr val="dk1"/>
              </a:buClr>
              <a:buSzPts val="2400"/>
              <a:buFont typeface="Noto Sans Symbols"/>
              <a:buChar char="✔"/>
            </a:pPr>
            <a:r>
              <a:rPr lang="en-GB"/>
              <a:t>Ensure that any sponsorship is guaranteed and available, not just promised.</a:t>
            </a:r>
            <a:endParaRPr/>
          </a:p>
          <a:p>
            <a:pPr marL="1077913" lvl="1" indent="-620713" algn="l" rtl="0">
              <a:lnSpc>
                <a:spcPct val="80000"/>
              </a:lnSpc>
              <a:spcBef>
                <a:spcPts val="500"/>
              </a:spcBef>
              <a:spcAft>
                <a:spcPts val="0"/>
              </a:spcAft>
              <a:buClr>
                <a:schemeClr val="dk1"/>
              </a:buClr>
              <a:buSzPts val="2400"/>
              <a:buFont typeface="Noto Sans Symbols"/>
              <a:buChar char="✔"/>
            </a:pPr>
            <a:r>
              <a:rPr lang="en-GB"/>
              <a:t>Securing cash-flow loans is not recommended. Such loans make the society dependent on the success of the event.</a:t>
            </a:r>
            <a:endParaRPr/>
          </a:p>
          <a:p>
            <a:pPr marL="0" lvl="0" indent="0" algn="l" rtl="0">
              <a:lnSpc>
                <a:spcPct val="80000"/>
              </a:lnSpc>
              <a:spcBef>
                <a:spcPts val="1000"/>
              </a:spcBef>
              <a:spcAft>
                <a:spcPts val="0"/>
              </a:spcAft>
              <a:buClr>
                <a:schemeClr val="dk1"/>
              </a:buClr>
              <a:buSzPts val="2800"/>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8"/>
        <p:cNvGrpSpPr/>
        <p:nvPr/>
      </p:nvGrpSpPr>
      <p:grpSpPr>
        <a:xfrm>
          <a:off x="0" y="0"/>
          <a:ext cx="0" cy="0"/>
          <a:chOff x="0" y="0"/>
          <a:chExt cx="0" cy="0"/>
        </a:xfrm>
      </p:grpSpPr>
      <p:sp>
        <p:nvSpPr>
          <p:cNvPr id="239" name="Google Shape;239;p21"/>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Budgeting Principles</a:t>
            </a:r>
            <a:endParaRPr/>
          </a:p>
        </p:txBody>
      </p:sp>
      <p:pic>
        <p:nvPicPr>
          <p:cNvPr id="240" name="Google Shape;240;p21"/>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241" name="Google Shape;241;p21"/>
          <p:cNvSpPr txBox="1">
            <a:spLocks noGrp="1"/>
          </p:cNvSpPr>
          <p:nvPr>
            <p:ph type="body" idx="1"/>
          </p:nvPr>
        </p:nvSpPr>
        <p:spPr>
          <a:xfrm>
            <a:off x="847344" y="1690688"/>
            <a:ext cx="10515600"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EXPENDITURE</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Include ALL expenditure in your projections.</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Budget for a 10% contingency overrun on ALL expenses.</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Include VAT.</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Assume, for the purposes of budgeting, that the society will continue to exist and operate indefinitely.</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While the society may subsidise an event, it may not jeopardise the financial future of the society.</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5"/>
        <p:cNvGrpSpPr/>
        <p:nvPr/>
      </p:nvGrpSpPr>
      <p:grpSpPr>
        <a:xfrm>
          <a:off x="0" y="0"/>
          <a:ext cx="0" cy="0"/>
          <a:chOff x="0" y="0"/>
          <a:chExt cx="0" cy="0"/>
        </a:xfrm>
      </p:grpSpPr>
      <p:sp>
        <p:nvSpPr>
          <p:cNvPr id="246" name="Google Shape;246;p22"/>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Good Practices in Budgeting</a:t>
            </a:r>
            <a:endParaRPr/>
          </a:p>
        </p:txBody>
      </p:sp>
      <p:pic>
        <p:nvPicPr>
          <p:cNvPr id="247" name="Google Shape;247;p22"/>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248" name="Google Shape;248;p22"/>
          <p:cNvSpPr txBox="1">
            <a:spLocks noGrp="1"/>
          </p:cNvSpPr>
          <p:nvPr>
            <p:ph type="body" idx="1"/>
          </p:nvPr>
        </p:nvSpPr>
        <p:spPr>
          <a:xfrm>
            <a:off x="847344" y="1690688"/>
            <a:ext cx="10515600"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Do not budget to “break even”.</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Budget to gain at least a small surplus to avoid a deficit.</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Create budgets for all events and activities throughout the year and stick to them as nearly as possible.</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Do not wander into a financial commitment without a plan.</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Preparing a budget is also an essential part of applying for funding from the Union for an event.</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2"/>
        <p:cNvGrpSpPr/>
        <p:nvPr/>
      </p:nvGrpSpPr>
      <p:grpSpPr>
        <a:xfrm>
          <a:off x="0" y="0"/>
          <a:ext cx="0" cy="0"/>
          <a:chOff x="0" y="0"/>
          <a:chExt cx="0" cy="0"/>
        </a:xfrm>
      </p:grpSpPr>
      <p:sp>
        <p:nvSpPr>
          <p:cNvPr id="253" name="Google Shape;253;p23"/>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4" name="Google Shape;254;p23"/>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Funding</a:t>
            </a:r>
            <a:endParaRPr/>
          </a:p>
        </p:txBody>
      </p:sp>
      <p:sp>
        <p:nvSpPr>
          <p:cNvPr id="255" name="Google Shape;255;p23"/>
          <p:cNvSpPr txBox="1">
            <a:spLocks noGrp="1"/>
          </p:cNvSpPr>
          <p:nvPr>
            <p:ph type="body" idx="1"/>
          </p:nvPr>
        </p:nvSpPr>
        <p:spPr>
          <a:xfrm>
            <a:off x="6746627" y="4750893"/>
            <a:ext cx="4645250" cy="1147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88888"/>
              </a:buClr>
              <a:buSzPts val="2000"/>
              <a:buNone/>
            </a:pPr>
            <a:endParaRPr sz="2000">
              <a:solidFill>
                <a:schemeClr val="lt1"/>
              </a:solidFill>
              <a:latin typeface="Calibri"/>
              <a:ea typeface="Calibri"/>
              <a:cs typeface="Calibri"/>
              <a:sym typeface="Calibri"/>
            </a:endParaRPr>
          </a:p>
        </p:txBody>
      </p:sp>
      <p:sp>
        <p:nvSpPr>
          <p:cNvPr id="256" name="Google Shape;256;p23"/>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57" name="Google Shape;257;p23"/>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258" name="Google Shape;258;p23"/>
          <p:cNvPicPr preferRelativeResize="0"/>
          <p:nvPr/>
        </p:nvPicPr>
        <p:blipFill rotWithShape="1">
          <a:blip r:embed="rId3">
            <a:alphaModFix/>
          </a:blip>
          <a:srcRect/>
          <a:stretch/>
        </p:blipFill>
        <p:spPr>
          <a:xfrm>
            <a:off x="419382" y="679688"/>
            <a:ext cx="4047843" cy="4130452"/>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2"/>
        <p:cNvGrpSpPr/>
        <p:nvPr/>
      </p:nvGrpSpPr>
      <p:grpSpPr>
        <a:xfrm>
          <a:off x="0" y="0"/>
          <a:ext cx="0" cy="0"/>
          <a:chOff x="0" y="0"/>
          <a:chExt cx="0" cy="0"/>
        </a:xfrm>
      </p:grpSpPr>
      <p:sp>
        <p:nvSpPr>
          <p:cNvPr id="263" name="Google Shape;263;p24"/>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Sponsorship</a:t>
            </a:r>
            <a:endParaRPr/>
          </a:p>
        </p:txBody>
      </p:sp>
      <p:pic>
        <p:nvPicPr>
          <p:cNvPr id="264" name="Google Shape;264;p24"/>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265" name="Google Shape;265;p24"/>
          <p:cNvSpPr txBox="1">
            <a:spLocks noGrp="1"/>
          </p:cNvSpPr>
          <p:nvPr>
            <p:ph type="body" idx="1"/>
          </p:nvPr>
        </p:nvSpPr>
        <p:spPr>
          <a:xfrm>
            <a:off x="847344" y="1690688"/>
            <a:ext cx="10515600"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Societies can look for external funding.</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This may come from:</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Schools within the University.</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Local businesses.</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External companies and organisations.</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Go to the Cash Office to review any sponsorship agreements / contracts with external companies before signing in order to ensure you get a good and fair deal!</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9"/>
        <p:cNvGrpSpPr/>
        <p:nvPr/>
      </p:nvGrpSpPr>
      <p:grpSpPr>
        <a:xfrm>
          <a:off x="0" y="0"/>
          <a:ext cx="0" cy="0"/>
          <a:chOff x="0" y="0"/>
          <a:chExt cx="0" cy="0"/>
        </a:xfrm>
      </p:grpSpPr>
      <p:sp>
        <p:nvSpPr>
          <p:cNvPr id="270" name="Google Shape;270;p25"/>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Societies Committee Grants</a:t>
            </a:r>
            <a:endParaRPr/>
          </a:p>
        </p:txBody>
      </p:sp>
      <p:pic>
        <p:nvPicPr>
          <p:cNvPr id="271" name="Google Shape;271;p25"/>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272" name="Google Shape;272;p25"/>
          <p:cNvSpPr txBox="1">
            <a:spLocks noGrp="1"/>
          </p:cNvSpPr>
          <p:nvPr>
            <p:ph type="body" idx="1"/>
          </p:nvPr>
        </p:nvSpPr>
        <p:spPr>
          <a:xfrm>
            <a:off x="847344" y="1690688"/>
            <a:ext cx="10805394" cy="4921128"/>
          </a:xfrm>
          <a:prstGeom prst="rect">
            <a:avLst/>
          </a:prstGeom>
          <a:noFill/>
          <a:ln>
            <a:noFill/>
          </a:ln>
        </p:spPr>
        <p:txBody>
          <a:bodyPr spcFirstLastPara="1" wrap="square" lIns="91425" tIns="45700" rIns="91425" bIns="45700" anchor="t" anchorCtr="0">
            <a:normAutofit/>
          </a:bodyPr>
          <a:lstStyle/>
          <a:p>
            <a:pPr marL="620395" lvl="0" indent="-620395" algn="l" rtl="0">
              <a:lnSpc>
                <a:spcPct val="90000"/>
              </a:lnSpc>
              <a:spcBef>
                <a:spcPts val="0"/>
              </a:spcBef>
              <a:spcAft>
                <a:spcPts val="0"/>
              </a:spcAft>
              <a:buClr>
                <a:schemeClr val="dk1"/>
              </a:buClr>
              <a:buSzPts val="2800"/>
              <a:buFont typeface="Noto Sans Symbols"/>
              <a:buChar char="✔"/>
            </a:pPr>
            <a:r>
              <a:rPr lang="en-GB"/>
              <a:t>The Societies Committee has a budget of </a:t>
            </a:r>
            <a:r>
              <a:rPr lang="en-GB">
                <a:solidFill>
                  <a:srgbClr val="FF0000"/>
                </a:solidFill>
              </a:rPr>
              <a:t>£32,000 </a:t>
            </a:r>
            <a:r>
              <a:rPr lang="en-GB"/>
              <a:t>to grant to affiliated societies.</a:t>
            </a:r>
            <a:endParaRPr lang="en-US"/>
          </a:p>
          <a:p>
            <a:pPr marL="620395" lvl="0" indent="-442595" algn="l" rtl="0">
              <a:lnSpc>
                <a:spcPct val="90000"/>
              </a:lnSpc>
              <a:spcBef>
                <a:spcPts val="1000"/>
              </a:spcBef>
              <a:spcAft>
                <a:spcPts val="0"/>
              </a:spcAft>
              <a:buClr>
                <a:schemeClr val="dk1"/>
              </a:buClr>
              <a:buSzPts val="2800"/>
              <a:buFont typeface="Noto Sans Symbols"/>
              <a:buNone/>
            </a:pPr>
            <a:endParaRPr/>
          </a:p>
          <a:p>
            <a:pPr marL="1077595" lvl="1" indent="-620395" algn="l" rtl="0">
              <a:lnSpc>
                <a:spcPct val="90000"/>
              </a:lnSpc>
              <a:spcBef>
                <a:spcPts val="500"/>
              </a:spcBef>
              <a:spcAft>
                <a:spcPts val="0"/>
              </a:spcAft>
              <a:buClr>
                <a:schemeClr val="dk1"/>
              </a:buClr>
              <a:buSzPts val="2400"/>
              <a:buFont typeface="Noto Sans Symbols"/>
              <a:buChar char="✔"/>
            </a:pPr>
            <a:r>
              <a:rPr lang="en-GB" dirty="0"/>
              <a:t>This money comes from profit in the Union (bars, Rector’s, fayres…).</a:t>
            </a:r>
            <a:endParaRPr dirty="0"/>
          </a:p>
          <a:p>
            <a:pPr marL="1077595" lvl="1" indent="-467995" algn="l" rtl="0">
              <a:lnSpc>
                <a:spcPct val="90000"/>
              </a:lnSpc>
              <a:spcBef>
                <a:spcPts val="500"/>
              </a:spcBef>
              <a:spcAft>
                <a:spcPts val="0"/>
              </a:spcAft>
              <a:buClr>
                <a:schemeClr val="dk1"/>
              </a:buClr>
              <a:buSzPts val="2400"/>
              <a:buFont typeface="Noto Sans Symbols"/>
              <a:buNone/>
            </a:pPr>
            <a:endParaRPr/>
          </a:p>
          <a:p>
            <a:pPr marL="1077595" lvl="1" indent="-620395" algn="l" rtl="0">
              <a:lnSpc>
                <a:spcPct val="90000"/>
              </a:lnSpc>
              <a:spcBef>
                <a:spcPts val="500"/>
              </a:spcBef>
              <a:spcAft>
                <a:spcPts val="0"/>
              </a:spcAft>
              <a:buClr>
                <a:schemeClr val="dk1"/>
              </a:buClr>
              <a:buSzPts val="2400"/>
              <a:buFont typeface="Noto Sans Symbols"/>
              <a:buChar char="✔"/>
            </a:pPr>
            <a:r>
              <a:rPr lang="en-GB" dirty="0"/>
              <a:t>This is why when we fund an event we ask you to use Union services where possible.</a:t>
            </a:r>
            <a:endParaRPr dirty="0"/>
          </a:p>
          <a:p>
            <a:pPr marL="1077595" lvl="1" indent="-467995" algn="l" rtl="0">
              <a:lnSpc>
                <a:spcPct val="90000"/>
              </a:lnSpc>
              <a:spcBef>
                <a:spcPts val="500"/>
              </a:spcBef>
              <a:spcAft>
                <a:spcPts val="0"/>
              </a:spcAft>
              <a:buClr>
                <a:schemeClr val="dk1"/>
              </a:buClr>
              <a:buSzPts val="2400"/>
              <a:buFont typeface="Noto Sans Symbols"/>
              <a:buNone/>
            </a:pPr>
            <a:endParaRPr/>
          </a:p>
          <a:p>
            <a:pPr marL="1077595" lvl="1" indent="-620395" algn="l" rtl="0">
              <a:lnSpc>
                <a:spcPct val="90000"/>
              </a:lnSpc>
              <a:spcBef>
                <a:spcPts val="500"/>
              </a:spcBef>
              <a:spcAft>
                <a:spcPts val="0"/>
              </a:spcAft>
              <a:buClr>
                <a:schemeClr val="dk1"/>
              </a:buClr>
              <a:buSzPts val="2400"/>
              <a:buFont typeface="Noto Sans Symbols"/>
              <a:buChar char="✔"/>
            </a:pPr>
            <a:r>
              <a:rPr lang="en-GB" dirty="0"/>
              <a:t>We have the funds so </a:t>
            </a:r>
            <a:r>
              <a:rPr lang="en-GB" b="1" dirty="0">
                <a:solidFill>
                  <a:srgbClr val="FF0000"/>
                </a:solidFill>
              </a:rPr>
              <a:t>APPLY FOR GRANTS</a:t>
            </a:r>
            <a:r>
              <a:rPr lang="en-GB" dirty="0"/>
              <a:t>!</a:t>
            </a:r>
            <a:endParaRPr dirty="0"/>
          </a:p>
          <a:p>
            <a:pPr marL="1077595" lvl="1" indent="-467995" algn="l" rtl="0">
              <a:lnSpc>
                <a:spcPct val="90000"/>
              </a:lnSpc>
              <a:spcBef>
                <a:spcPts val="500"/>
              </a:spcBef>
              <a:spcAft>
                <a:spcPts val="0"/>
              </a:spcAft>
              <a:buClr>
                <a:schemeClr val="dk1"/>
              </a:buClr>
              <a:buSzPts val="2400"/>
              <a:buFont typeface="Noto Sans Symbols"/>
              <a:buNone/>
            </a:pPr>
            <a:endParaRPr/>
          </a:p>
          <a:p>
            <a:pPr marL="1077595" lvl="1" indent="-620395" algn="l" rtl="0">
              <a:lnSpc>
                <a:spcPct val="90000"/>
              </a:lnSpc>
              <a:spcBef>
                <a:spcPts val="500"/>
              </a:spcBef>
              <a:spcAft>
                <a:spcPts val="0"/>
              </a:spcAft>
              <a:buClr>
                <a:schemeClr val="dk1"/>
              </a:buClr>
              <a:buSzPts val="2400"/>
              <a:buFont typeface="Noto Sans Symbols"/>
              <a:buChar char="✔"/>
            </a:pPr>
            <a:r>
              <a:rPr lang="en-GB" u="sng" dirty="0">
                <a:solidFill>
                  <a:schemeClr val="hlink"/>
                </a:solidFill>
                <a:hlinkClick r:id="rId4">
                  <a:extLst>
                    <a:ext uri="{A12FA001-AC4F-418D-AE19-62706E023703}">
                      <ahyp:hlinkClr xmlns:ahyp="http://schemas.microsoft.com/office/drawing/2018/hyperlinkcolor" val="tx"/>
                    </a:ext>
                  </a:extLst>
                </a:hlinkClick>
              </a:rPr>
              <a:t>https://www.yourunion.net/activities/societies/runningyoursociety/grants/</a:t>
            </a:r>
            <a:endParaRPr>
              <a:solidFill>
                <a:schemeClr val="hlink"/>
              </a:solidFill>
            </a:endParaRPr>
          </a:p>
          <a:p>
            <a:pPr marL="1077595" lvl="1" indent="-467995" algn="l" rtl="0">
              <a:lnSpc>
                <a:spcPct val="90000"/>
              </a:lnSpc>
              <a:spcBef>
                <a:spcPts val="500"/>
              </a:spcBef>
              <a:spcAft>
                <a:spcPts val="0"/>
              </a:spcAft>
              <a:buClr>
                <a:schemeClr val="dk1"/>
              </a:buClr>
              <a:buSzPts val="2400"/>
              <a:buFont typeface="Noto Sans Symbols"/>
              <a:buNone/>
            </a:pP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6"/>
        <p:cNvGrpSpPr/>
        <p:nvPr/>
      </p:nvGrpSpPr>
      <p:grpSpPr>
        <a:xfrm>
          <a:off x="0" y="0"/>
          <a:ext cx="0" cy="0"/>
          <a:chOff x="0" y="0"/>
          <a:chExt cx="0" cy="0"/>
        </a:xfrm>
      </p:grpSpPr>
      <p:sp>
        <p:nvSpPr>
          <p:cNvPr id="277" name="Google Shape;277;p26"/>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Applying for Societies Grant</a:t>
            </a:r>
            <a:endParaRPr/>
          </a:p>
        </p:txBody>
      </p:sp>
      <p:pic>
        <p:nvPicPr>
          <p:cNvPr id="278" name="Google Shape;278;p26"/>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279" name="Google Shape;279;p26"/>
          <p:cNvSpPr txBox="1">
            <a:spLocks noGrp="1"/>
          </p:cNvSpPr>
          <p:nvPr>
            <p:ph type="body" idx="1"/>
          </p:nvPr>
        </p:nvSpPr>
        <p:spPr>
          <a:xfrm>
            <a:off x="847344" y="1690688"/>
            <a:ext cx="10506456" cy="4921128"/>
          </a:xfrm>
          <a:prstGeom prst="rect">
            <a:avLst/>
          </a:prstGeom>
          <a:noFill/>
          <a:ln>
            <a:noFill/>
          </a:ln>
        </p:spPr>
        <p:txBody>
          <a:bodyPr spcFirstLastPara="1" wrap="square" lIns="91425" tIns="45700" rIns="91425" bIns="45700" anchor="t" anchorCtr="0">
            <a:normAutofit/>
          </a:bodyPr>
          <a:lstStyle/>
          <a:p>
            <a:pPr marL="0" lvl="0" indent="0" algn="l" rtl="0">
              <a:lnSpc>
                <a:spcPct val="70000"/>
              </a:lnSpc>
              <a:spcBef>
                <a:spcPts val="0"/>
              </a:spcBef>
              <a:spcAft>
                <a:spcPts val="0"/>
              </a:spcAft>
              <a:buClr>
                <a:srgbClr val="FF0000"/>
              </a:buClr>
              <a:buSzPts val="1860"/>
              <a:buNone/>
            </a:pPr>
            <a:r>
              <a:rPr lang="en-GB" sz="1850" dirty="0">
                <a:solidFill>
                  <a:srgbClr val="FF0000"/>
                </a:solidFill>
              </a:rPr>
              <a:t>Download the form </a:t>
            </a:r>
            <a:r>
              <a:rPr lang="en-GB" sz="1850" dirty="0"/>
              <a:t>from the Union website.</a:t>
            </a:r>
            <a:endParaRPr lang="en-US" sz="1850" dirty="0"/>
          </a:p>
          <a:p>
            <a:pPr marL="620395" lvl="0" indent="-502285" algn="l" rtl="0">
              <a:lnSpc>
                <a:spcPct val="70000"/>
              </a:lnSpc>
              <a:spcBef>
                <a:spcPts val="1000"/>
              </a:spcBef>
              <a:spcAft>
                <a:spcPts val="0"/>
              </a:spcAft>
              <a:buClr>
                <a:schemeClr val="dk1"/>
              </a:buClr>
              <a:buSzPts val="1860"/>
              <a:buFont typeface="Calibri"/>
              <a:buNone/>
            </a:pPr>
            <a:endParaRPr sz="1860"/>
          </a:p>
          <a:p>
            <a:pPr marL="0" lvl="0" indent="0" algn="l" rtl="0">
              <a:lnSpc>
                <a:spcPct val="70000"/>
              </a:lnSpc>
              <a:spcBef>
                <a:spcPts val="1000"/>
              </a:spcBef>
              <a:spcAft>
                <a:spcPts val="0"/>
              </a:spcAft>
              <a:buClr>
                <a:schemeClr val="dk1"/>
              </a:buClr>
              <a:buSzPts val="1860"/>
              <a:buNone/>
            </a:pPr>
            <a:r>
              <a:rPr lang="en-GB" sz="1850" dirty="0"/>
              <a:t>Email the completed form to </a:t>
            </a:r>
            <a:r>
              <a:rPr lang="en-GB" sz="1850" dirty="0" err="1">
                <a:solidFill>
                  <a:srgbClr val="FF0000"/>
                </a:solidFill>
              </a:rPr>
              <a:t>socgrant</a:t>
            </a:r>
            <a:r>
              <a:rPr lang="en-GB" sz="1850" dirty="0">
                <a:solidFill>
                  <a:srgbClr val="FF0000"/>
                </a:solidFill>
              </a:rPr>
              <a:t>@</a:t>
            </a:r>
            <a:r>
              <a:rPr lang="en-GB" sz="1850" dirty="0"/>
              <a:t> and go to the Societies Committee </a:t>
            </a:r>
            <a:r>
              <a:rPr lang="en-GB" sz="1850" dirty="0">
                <a:solidFill>
                  <a:srgbClr val="FF0000"/>
                </a:solidFill>
              </a:rPr>
              <a:t>Office Hours </a:t>
            </a:r>
            <a:r>
              <a:rPr lang="en-GB" sz="1850" dirty="0"/>
              <a:t>to talk through the grant.</a:t>
            </a:r>
            <a:endParaRPr sz="1850" dirty="0"/>
          </a:p>
          <a:p>
            <a:pPr marL="620395" lvl="0" indent="-502285" algn="l" rtl="0">
              <a:lnSpc>
                <a:spcPct val="70000"/>
              </a:lnSpc>
              <a:spcBef>
                <a:spcPts val="1000"/>
              </a:spcBef>
              <a:spcAft>
                <a:spcPts val="0"/>
              </a:spcAft>
              <a:buClr>
                <a:schemeClr val="dk1"/>
              </a:buClr>
              <a:buSzPts val="1860"/>
              <a:buFont typeface="Calibri"/>
              <a:buNone/>
            </a:pPr>
            <a:endParaRPr sz="1860"/>
          </a:p>
          <a:p>
            <a:pPr marL="0" lvl="0" indent="0" algn="l" rtl="0">
              <a:lnSpc>
                <a:spcPct val="70000"/>
              </a:lnSpc>
              <a:spcBef>
                <a:spcPts val="1000"/>
              </a:spcBef>
              <a:spcAft>
                <a:spcPts val="0"/>
              </a:spcAft>
              <a:buClr>
                <a:schemeClr val="dk1"/>
              </a:buClr>
              <a:buSzPts val="1860"/>
              <a:buNone/>
            </a:pPr>
            <a:r>
              <a:rPr lang="en-GB" sz="1850" dirty="0"/>
              <a:t>Send a </a:t>
            </a:r>
            <a:r>
              <a:rPr lang="en-GB" sz="1850" dirty="0">
                <a:solidFill>
                  <a:srgbClr val="FF0000"/>
                </a:solidFill>
              </a:rPr>
              <a:t>risk assessment </a:t>
            </a:r>
            <a:r>
              <a:rPr lang="en-GB" sz="1850" dirty="0"/>
              <a:t>for your event to </a:t>
            </a:r>
            <a:r>
              <a:rPr lang="en-GB" sz="1850" dirty="0" err="1">
                <a:solidFill>
                  <a:srgbClr val="FF0000"/>
                </a:solidFill>
              </a:rPr>
              <a:t>unionra</a:t>
            </a:r>
            <a:r>
              <a:rPr lang="en-GB" sz="1850" dirty="0">
                <a:solidFill>
                  <a:srgbClr val="FF0000"/>
                </a:solidFill>
              </a:rPr>
              <a:t>@</a:t>
            </a:r>
            <a:r>
              <a:rPr lang="en-GB" sz="1850" dirty="0"/>
              <a:t>.</a:t>
            </a:r>
            <a:endParaRPr sz="1850" dirty="0"/>
          </a:p>
          <a:p>
            <a:pPr marL="620395" lvl="0" indent="-502285" algn="l" rtl="0">
              <a:lnSpc>
                <a:spcPct val="70000"/>
              </a:lnSpc>
              <a:spcBef>
                <a:spcPts val="1000"/>
              </a:spcBef>
              <a:spcAft>
                <a:spcPts val="0"/>
              </a:spcAft>
              <a:buClr>
                <a:schemeClr val="dk1"/>
              </a:buClr>
              <a:buSzPts val="1860"/>
              <a:buNone/>
            </a:pPr>
            <a:endParaRPr sz="1860"/>
          </a:p>
          <a:p>
            <a:pPr marL="0" lvl="0" indent="0" algn="l" rtl="0">
              <a:lnSpc>
                <a:spcPct val="70000"/>
              </a:lnSpc>
              <a:spcBef>
                <a:spcPts val="1000"/>
              </a:spcBef>
              <a:spcAft>
                <a:spcPts val="0"/>
              </a:spcAft>
              <a:buClr>
                <a:schemeClr val="dk1"/>
              </a:buClr>
              <a:buSzPts val="1860"/>
              <a:buNone/>
            </a:pPr>
            <a:r>
              <a:rPr lang="en-GB" sz="1850" dirty="0"/>
              <a:t>The Societies Committee reviews grants every </a:t>
            </a:r>
            <a:r>
              <a:rPr lang="en-GB" sz="1850" dirty="0">
                <a:solidFill>
                  <a:srgbClr val="FF0000"/>
                </a:solidFill>
              </a:rPr>
              <a:t>Friday</a:t>
            </a:r>
            <a:r>
              <a:rPr lang="en-GB" sz="1850" dirty="0"/>
              <a:t>. If your grant is above £500, you might be asked to present the grant to the committee.</a:t>
            </a:r>
            <a:endParaRPr sz="1850" dirty="0"/>
          </a:p>
          <a:p>
            <a:pPr marL="620395" lvl="0" indent="-502285" algn="l" rtl="0">
              <a:lnSpc>
                <a:spcPct val="70000"/>
              </a:lnSpc>
              <a:spcBef>
                <a:spcPts val="1000"/>
              </a:spcBef>
              <a:spcAft>
                <a:spcPts val="0"/>
              </a:spcAft>
              <a:buClr>
                <a:schemeClr val="dk1"/>
              </a:buClr>
              <a:buSzPts val="1860"/>
              <a:buFont typeface="Calibri"/>
              <a:buNone/>
            </a:pPr>
            <a:endParaRPr sz="1860"/>
          </a:p>
          <a:p>
            <a:pPr marL="0" indent="0">
              <a:lnSpc>
                <a:spcPct val="70000"/>
              </a:lnSpc>
              <a:buSzPts val="1860"/>
              <a:buNone/>
            </a:pPr>
            <a:r>
              <a:rPr lang="en-GB" sz="1850" dirty="0"/>
              <a:t>You will hear back within</a:t>
            </a:r>
            <a:r>
              <a:rPr lang="en-GB" sz="1850" dirty="0">
                <a:solidFill>
                  <a:srgbClr val="000000"/>
                </a:solidFill>
              </a:rPr>
              <a:t> </a:t>
            </a:r>
            <a:r>
              <a:rPr lang="en-GB" sz="1850" dirty="0">
                <a:solidFill>
                  <a:srgbClr val="FF0000"/>
                </a:solidFill>
              </a:rPr>
              <a:t>3 days</a:t>
            </a:r>
            <a:r>
              <a:rPr lang="en-GB" sz="1850" dirty="0"/>
              <a:t>. If you get a grant, you will receive a </a:t>
            </a:r>
            <a:r>
              <a:rPr lang="en-GB" sz="1850" dirty="0">
                <a:solidFill>
                  <a:srgbClr val="FF0000"/>
                </a:solidFill>
              </a:rPr>
              <a:t>Grant Receipt </a:t>
            </a:r>
            <a:r>
              <a:rPr lang="en-GB" sz="1850" dirty="0"/>
              <a:t>via email.</a:t>
            </a:r>
            <a:endParaRPr sz="1850" dirty="0"/>
          </a:p>
          <a:p>
            <a:pPr marL="620395" lvl="0" indent="-502285" algn="l" rtl="0">
              <a:lnSpc>
                <a:spcPct val="70000"/>
              </a:lnSpc>
              <a:spcBef>
                <a:spcPts val="1000"/>
              </a:spcBef>
              <a:spcAft>
                <a:spcPts val="0"/>
              </a:spcAft>
              <a:buClr>
                <a:schemeClr val="dk1"/>
              </a:buClr>
              <a:buSzPts val="1860"/>
              <a:buFont typeface="Calibri"/>
              <a:buNone/>
            </a:pPr>
            <a:endParaRPr sz="1860"/>
          </a:p>
          <a:p>
            <a:pPr marL="0" lvl="0" indent="0" algn="l" rtl="0">
              <a:lnSpc>
                <a:spcPct val="70000"/>
              </a:lnSpc>
              <a:spcBef>
                <a:spcPts val="1000"/>
              </a:spcBef>
              <a:spcAft>
                <a:spcPts val="0"/>
              </a:spcAft>
              <a:buClr>
                <a:schemeClr val="dk1"/>
              </a:buClr>
              <a:buSzPts val="1860"/>
              <a:buNone/>
            </a:pPr>
            <a:r>
              <a:rPr lang="en-GB" sz="1850" dirty="0"/>
              <a:t>The society president or treasurer must sign off on the Grant Receipt.</a:t>
            </a:r>
            <a:endParaRPr sz="1850" dirty="0"/>
          </a:p>
          <a:p>
            <a:pPr marL="620395" lvl="0" indent="-502285" algn="l" rtl="0">
              <a:lnSpc>
                <a:spcPct val="70000"/>
              </a:lnSpc>
              <a:spcBef>
                <a:spcPts val="1000"/>
              </a:spcBef>
              <a:spcAft>
                <a:spcPts val="0"/>
              </a:spcAft>
              <a:buClr>
                <a:schemeClr val="dk1"/>
              </a:buClr>
              <a:buSzPts val="1860"/>
              <a:buFont typeface="Calibri"/>
              <a:buNone/>
            </a:pPr>
            <a:endParaRPr sz="1860"/>
          </a:p>
          <a:p>
            <a:pPr marL="0" lvl="0" indent="0" algn="l" rtl="0">
              <a:lnSpc>
                <a:spcPct val="70000"/>
              </a:lnSpc>
              <a:spcBef>
                <a:spcPts val="1000"/>
              </a:spcBef>
              <a:spcAft>
                <a:spcPts val="0"/>
              </a:spcAft>
              <a:buClr>
                <a:schemeClr val="dk1"/>
              </a:buClr>
              <a:buSzPts val="1860"/>
              <a:buNone/>
            </a:pPr>
            <a:r>
              <a:rPr lang="en-GB" sz="1850" dirty="0"/>
              <a:t>To claim your grant, just present receipts and the Grant Receipt to the Cash Office.</a:t>
            </a:r>
            <a:endParaRPr sz="1850" dirty="0"/>
          </a:p>
          <a:p>
            <a:pPr marL="0" lvl="0" indent="0" algn="l" rtl="0">
              <a:lnSpc>
                <a:spcPct val="70000"/>
              </a:lnSpc>
              <a:spcBef>
                <a:spcPts val="1000"/>
              </a:spcBef>
              <a:spcAft>
                <a:spcPts val="0"/>
              </a:spcAft>
              <a:buClr>
                <a:schemeClr val="dk1"/>
              </a:buClr>
              <a:buSzPts val="1860"/>
              <a:buNone/>
            </a:pPr>
            <a:endParaRPr sz="186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3"/>
        <p:cNvGrpSpPr/>
        <p:nvPr/>
      </p:nvGrpSpPr>
      <p:grpSpPr>
        <a:xfrm>
          <a:off x="0" y="0"/>
          <a:ext cx="0" cy="0"/>
          <a:chOff x="0" y="0"/>
          <a:chExt cx="0" cy="0"/>
        </a:xfrm>
      </p:grpSpPr>
      <p:sp>
        <p:nvSpPr>
          <p:cNvPr id="284" name="Google Shape;284;p27"/>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The Grant Form</a:t>
            </a:r>
            <a:endParaRPr/>
          </a:p>
        </p:txBody>
      </p:sp>
      <p:pic>
        <p:nvPicPr>
          <p:cNvPr id="285" name="Google Shape;285;p27"/>
          <p:cNvPicPr preferRelativeResize="0"/>
          <p:nvPr/>
        </p:nvPicPr>
        <p:blipFill rotWithShape="1">
          <a:blip r:embed="rId3">
            <a:alphaModFix/>
          </a:blip>
          <a:srcRect/>
          <a:stretch/>
        </p:blipFill>
        <p:spPr>
          <a:xfrm>
            <a:off x="847344" y="570706"/>
            <a:ext cx="896112" cy="914400"/>
          </a:xfrm>
          <a:prstGeom prst="rect">
            <a:avLst/>
          </a:prstGeom>
          <a:noFill/>
          <a:ln>
            <a:noFill/>
          </a:ln>
        </p:spPr>
      </p:pic>
      <p:pic>
        <p:nvPicPr>
          <p:cNvPr id="286" name="Google Shape;286;p27"/>
          <p:cNvPicPr preferRelativeResize="0"/>
          <p:nvPr/>
        </p:nvPicPr>
        <p:blipFill rotWithShape="1">
          <a:blip r:embed="rId4">
            <a:alphaModFix/>
          </a:blip>
          <a:srcRect/>
          <a:stretch/>
        </p:blipFill>
        <p:spPr>
          <a:xfrm>
            <a:off x="1835667" y="1358032"/>
            <a:ext cx="9595933" cy="5196551"/>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0"/>
        <p:cNvGrpSpPr/>
        <p:nvPr/>
      </p:nvGrpSpPr>
      <p:grpSpPr>
        <a:xfrm>
          <a:off x="0" y="0"/>
          <a:ext cx="0" cy="0"/>
          <a:chOff x="0" y="0"/>
          <a:chExt cx="0" cy="0"/>
        </a:xfrm>
      </p:grpSpPr>
      <p:sp>
        <p:nvSpPr>
          <p:cNvPr id="291" name="Google Shape;291;p28"/>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The Grant Form</a:t>
            </a:r>
            <a:endParaRPr/>
          </a:p>
        </p:txBody>
      </p:sp>
      <p:pic>
        <p:nvPicPr>
          <p:cNvPr id="292" name="Google Shape;292;p28"/>
          <p:cNvPicPr preferRelativeResize="0"/>
          <p:nvPr/>
        </p:nvPicPr>
        <p:blipFill rotWithShape="1">
          <a:blip r:embed="rId3">
            <a:alphaModFix/>
          </a:blip>
          <a:srcRect/>
          <a:stretch/>
        </p:blipFill>
        <p:spPr>
          <a:xfrm>
            <a:off x="847344" y="570706"/>
            <a:ext cx="896112" cy="914400"/>
          </a:xfrm>
          <a:prstGeom prst="rect">
            <a:avLst/>
          </a:prstGeom>
          <a:noFill/>
          <a:ln>
            <a:noFill/>
          </a:ln>
        </p:spPr>
      </p:pic>
      <p:pic>
        <p:nvPicPr>
          <p:cNvPr id="293" name="Google Shape;293;p28"/>
          <p:cNvPicPr preferRelativeResize="0"/>
          <p:nvPr/>
        </p:nvPicPr>
        <p:blipFill rotWithShape="1">
          <a:blip r:embed="rId4">
            <a:alphaModFix/>
          </a:blip>
          <a:srcRect/>
          <a:stretch/>
        </p:blipFill>
        <p:spPr>
          <a:xfrm>
            <a:off x="2100895" y="1306066"/>
            <a:ext cx="7990210" cy="536120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7"/>
        <p:cNvGrpSpPr/>
        <p:nvPr/>
      </p:nvGrpSpPr>
      <p:grpSpPr>
        <a:xfrm>
          <a:off x="0" y="0"/>
          <a:ext cx="0" cy="0"/>
          <a:chOff x="0" y="0"/>
          <a:chExt cx="0" cy="0"/>
        </a:xfrm>
      </p:grpSpPr>
      <p:sp>
        <p:nvSpPr>
          <p:cNvPr id="298" name="Google Shape;298;p29"/>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The Grant Form</a:t>
            </a:r>
            <a:endParaRPr/>
          </a:p>
        </p:txBody>
      </p:sp>
      <p:pic>
        <p:nvPicPr>
          <p:cNvPr id="299" name="Google Shape;299;p29"/>
          <p:cNvPicPr preferRelativeResize="0"/>
          <p:nvPr/>
        </p:nvPicPr>
        <p:blipFill rotWithShape="1">
          <a:blip r:embed="rId3">
            <a:alphaModFix/>
          </a:blip>
          <a:srcRect/>
          <a:stretch/>
        </p:blipFill>
        <p:spPr>
          <a:xfrm>
            <a:off x="847344" y="570706"/>
            <a:ext cx="896112" cy="914400"/>
          </a:xfrm>
          <a:prstGeom prst="rect">
            <a:avLst/>
          </a:prstGeom>
          <a:noFill/>
          <a:ln>
            <a:noFill/>
          </a:ln>
        </p:spPr>
      </p:pic>
      <p:pic>
        <p:nvPicPr>
          <p:cNvPr id="300" name="Google Shape;300;p29"/>
          <p:cNvPicPr preferRelativeResize="0"/>
          <p:nvPr/>
        </p:nvPicPr>
        <p:blipFill rotWithShape="1">
          <a:blip r:embed="rId4">
            <a:alphaModFix/>
          </a:blip>
          <a:srcRect/>
          <a:stretch/>
        </p:blipFill>
        <p:spPr>
          <a:xfrm>
            <a:off x="493664" y="2550342"/>
            <a:ext cx="11204672" cy="238236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Treasurer</a:t>
            </a:r>
            <a:endParaRPr/>
          </a:p>
        </p:txBody>
      </p:sp>
      <p:pic>
        <p:nvPicPr>
          <p:cNvPr id="106" name="Google Shape;106;p3"/>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107" name="Google Shape;107;p3"/>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You are responsible for the financial management of the society.</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You and your committee are liable for any misappropriation of funds and any society debts.</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Pay attention to this training to avoid getting in trouble financially and legally.</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4"/>
        <p:cNvGrpSpPr/>
        <p:nvPr/>
      </p:nvGrpSpPr>
      <p:grpSpPr>
        <a:xfrm>
          <a:off x="0" y="0"/>
          <a:ext cx="0" cy="0"/>
          <a:chOff x="0" y="0"/>
          <a:chExt cx="0" cy="0"/>
        </a:xfrm>
      </p:grpSpPr>
      <p:sp>
        <p:nvSpPr>
          <p:cNvPr id="305" name="Google Shape;305;p30"/>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The Grant Form</a:t>
            </a:r>
            <a:endParaRPr/>
          </a:p>
        </p:txBody>
      </p:sp>
      <p:pic>
        <p:nvPicPr>
          <p:cNvPr id="306" name="Google Shape;306;p30"/>
          <p:cNvPicPr preferRelativeResize="0"/>
          <p:nvPr/>
        </p:nvPicPr>
        <p:blipFill rotWithShape="1">
          <a:blip r:embed="rId3">
            <a:alphaModFix/>
          </a:blip>
          <a:srcRect/>
          <a:stretch/>
        </p:blipFill>
        <p:spPr>
          <a:xfrm>
            <a:off x="847344" y="570706"/>
            <a:ext cx="896112" cy="914400"/>
          </a:xfrm>
          <a:prstGeom prst="rect">
            <a:avLst/>
          </a:prstGeom>
          <a:noFill/>
          <a:ln>
            <a:noFill/>
          </a:ln>
        </p:spPr>
      </p:pic>
      <p:pic>
        <p:nvPicPr>
          <p:cNvPr id="307" name="Google Shape;307;p30"/>
          <p:cNvPicPr preferRelativeResize="0"/>
          <p:nvPr/>
        </p:nvPicPr>
        <p:blipFill rotWithShape="1">
          <a:blip r:embed="rId4">
            <a:alphaModFix/>
          </a:blip>
          <a:srcRect/>
          <a:stretch/>
        </p:blipFill>
        <p:spPr>
          <a:xfrm>
            <a:off x="423672" y="2267660"/>
            <a:ext cx="11344656" cy="2583379"/>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1"/>
        <p:cNvGrpSpPr/>
        <p:nvPr/>
      </p:nvGrpSpPr>
      <p:grpSpPr>
        <a:xfrm>
          <a:off x="0" y="0"/>
          <a:ext cx="0" cy="0"/>
          <a:chOff x="0" y="0"/>
          <a:chExt cx="0" cy="0"/>
        </a:xfrm>
      </p:grpSpPr>
      <p:sp>
        <p:nvSpPr>
          <p:cNvPr id="312" name="Google Shape;312;p31"/>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The Grant Form</a:t>
            </a:r>
            <a:endParaRPr/>
          </a:p>
        </p:txBody>
      </p:sp>
      <p:pic>
        <p:nvPicPr>
          <p:cNvPr id="313" name="Google Shape;313;p31"/>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314" name="Google Shape;314;p31"/>
          <p:cNvSpPr txBox="1">
            <a:spLocks noGrp="1"/>
          </p:cNvSpPr>
          <p:nvPr>
            <p:ph type="body" idx="1"/>
          </p:nvPr>
        </p:nvSpPr>
        <p:spPr>
          <a:xfrm>
            <a:off x="847344" y="2837404"/>
            <a:ext cx="10805394" cy="4074762"/>
          </a:xfrm>
          <a:prstGeom prst="rect">
            <a:avLst/>
          </a:prstGeom>
          <a:noFill/>
          <a:ln>
            <a:noFill/>
          </a:ln>
        </p:spPr>
        <p:txBody>
          <a:bodyPr spcFirstLastPara="1" wrap="square" lIns="91425" tIns="45700" rIns="91425" bIns="45700" anchor="t" anchorCtr="0">
            <a:normAutofit lnSpcReduction="10000"/>
          </a:bodyPr>
          <a:lstStyle/>
          <a:p>
            <a:pPr marL="620395" lvl="0" indent="-620395" algn="l" rtl="0">
              <a:lnSpc>
                <a:spcPct val="80000"/>
              </a:lnSpc>
              <a:spcBef>
                <a:spcPts val="0"/>
              </a:spcBef>
              <a:spcAft>
                <a:spcPts val="0"/>
              </a:spcAft>
              <a:buClr>
                <a:schemeClr val="dk1"/>
              </a:buClr>
              <a:buSzPts val="2800"/>
              <a:buFont typeface="Noto Sans Symbols"/>
              <a:buChar char="✔"/>
            </a:pPr>
            <a:r>
              <a:rPr lang="en-GB" dirty="0"/>
              <a:t>When writing about the merit of your society event, consider the following:</a:t>
            </a:r>
            <a:endParaRPr lang="en-US" dirty="0"/>
          </a:p>
          <a:p>
            <a:pPr marL="620395" lvl="0" indent="-620395" algn="l">
              <a:lnSpc>
                <a:spcPct val="80000"/>
              </a:lnSpc>
              <a:spcBef>
                <a:spcPts val="0"/>
              </a:spcBef>
              <a:spcAft>
                <a:spcPts val="0"/>
              </a:spcAft>
              <a:buClr>
                <a:schemeClr val="dk1"/>
              </a:buClr>
              <a:buSzPts val="2800"/>
              <a:buFont typeface="Noto Sans Symbols"/>
              <a:buChar char="✔"/>
            </a:pPr>
            <a:endParaRPr lang="en-GB" dirty="0"/>
          </a:p>
          <a:p>
            <a:pPr marL="0" indent="0" algn="l">
              <a:lnSpc>
                <a:spcPct val="80000"/>
              </a:lnSpc>
              <a:spcBef>
                <a:spcPts val="0"/>
              </a:spcBef>
              <a:spcAft>
                <a:spcPts val="0"/>
              </a:spcAft>
              <a:buClr>
                <a:schemeClr val="dk1"/>
              </a:buClr>
              <a:buSzPts val="2800"/>
              <a:buNone/>
            </a:pPr>
            <a:endParaRPr lang="en-GB" dirty="0"/>
          </a:p>
          <a:p>
            <a:pPr marL="620395" indent="-442595" algn="l" rtl="0">
              <a:lnSpc>
                <a:spcPct val="80000"/>
              </a:lnSpc>
              <a:spcAft>
                <a:spcPts val="0"/>
              </a:spcAft>
              <a:buClr>
                <a:schemeClr val="dk1"/>
              </a:buClr>
              <a:buSzPts val="2800"/>
              <a:buFont typeface="Noto Sans Symbols"/>
              <a:buNone/>
            </a:pPr>
            <a:endParaRPr/>
          </a:p>
          <a:p>
            <a:pPr marL="1077595" lvl="1" indent="-467995" algn="l" rtl="0">
              <a:lnSpc>
                <a:spcPct val="80000"/>
              </a:lnSpc>
              <a:spcBef>
                <a:spcPts val="500"/>
              </a:spcBef>
              <a:spcAft>
                <a:spcPts val="0"/>
              </a:spcAft>
              <a:buClr>
                <a:schemeClr val="dk1"/>
              </a:buClr>
              <a:buSzPts val="2400"/>
              <a:buFont typeface="Noto Sans Symbols"/>
              <a:buNone/>
            </a:pPr>
            <a:endParaRPr/>
          </a:p>
          <a:p>
            <a:pPr marL="1077595" lvl="1" indent="-467995" algn="l" rtl="0">
              <a:lnSpc>
                <a:spcPct val="80000"/>
              </a:lnSpc>
              <a:spcBef>
                <a:spcPts val="500"/>
              </a:spcBef>
              <a:spcAft>
                <a:spcPts val="0"/>
              </a:spcAft>
              <a:buClr>
                <a:schemeClr val="dk1"/>
              </a:buClr>
              <a:buSzPts val="2400"/>
              <a:buFont typeface="Noto Sans Symbols"/>
              <a:buNone/>
            </a:pPr>
            <a:endParaRPr/>
          </a:p>
          <a:p>
            <a:pPr marL="1077595" lvl="1" indent="-467995">
              <a:lnSpc>
                <a:spcPct val="80000"/>
              </a:lnSpc>
              <a:buSzPts val="2400"/>
              <a:buFont typeface="Noto Sans Symbols"/>
              <a:buNone/>
            </a:pPr>
            <a:endParaRPr lang="en-GB"/>
          </a:p>
          <a:p>
            <a:pPr marL="1077595" lvl="1" indent="-467995">
              <a:lnSpc>
                <a:spcPct val="80000"/>
              </a:lnSpc>
              <a:buSzPts val="2400"/>
              <a:buNone/>
            </a:pPr>
            <a:endParaRPr lang="en-GB"/>
          </a:p>
          <a:p>
            <a:pPr marL="620395" lvl="0" indent="-620395" algn="l" rtl="0">
              <a:lnSpc>
                <a:spcPct val="80000"/>
              </a:lnSpc>
              <a:spcBef>
                <a:spcPts val="1000"/>
              </a:spcBef>
              <a:spcAft>
                <a:spcPts val="0"/>
              </a:spcAft>
              <a:buClr>
                <a:schemeClr val="dk1"/>
              </a:buClr>
              <a:buSzPts val="2800"/>
              <a:buFont typeface="Noto Sans Symbols"/>
              <a:buChar char="✔"/>
            </a:pPr>
            <a:r>
              <a:rPr lang="en-GB" dirty="0"/>
              <a:t>Be sure to demonstrate to the Societies Committee how the event will be valuable for your society!</a:t>
            </a:r>
            <a:endParaRPr dirty="0"/>
          </a:p>
          <a:p>
            <a:pPr marL="1077595" lvl="1" indent="-467995" algn="l" rtl="0">
              <a:lnSpc>
                <a:spcPct val="80000"/>
              </a:lnSpc>
              <a:spcBef>
                <a:spcPts val="500"/>
              </a:spcBef>
              <a:spcAft>
                <a:spcPts val="0"/>
              </a:spcAft>
              <a:buClr>
                <a:schemeClr val="dk1"/>
              </a:buClr>
              <a:buSzPts val="2400"/>
              <a:buFont typeface="Noto Sans Symbols"/>
              <a:buNone/>
            </a:pPr>
            <a:endParaRPr/>
          </a:p>
          <a:p>
            <a:pPr marL="0" lvl="0" indent="0" algn="l" rtl="0">
              <a:lnSpc>
                <a:spcPct val="80000"/>
              </a:lnSpc>
              <a:spcBef>
                <a:spcPts val="1000"/>
              </a:spcBef>
              <a:spcAft>
                <a:spcPts val="0"/>
              </a:spcAft>
              <a:buClr>
                <a:schemeClr val="dk1"/>
              </a:buClr>
              <a:buSzPts val="2800"/>
              <a:buNone/>
            </a:pPr>
            <a:endParaRPr/>
          </a:p>
        </p:txBody>
      </p:sp>
      <p:sp>
        <p:nvSpPr>
          <p:cNvPr id="315" name="Google Shape;315;p31"/>
          <p:cNvSpPr txBox="1"/>
          <p:nvPr/>
        </p:nvSpPr>
        <p:spPr>
          <a:xfrm>
            <a:off x="911482" y="3597065"/>
            <a:ext cx="10677117" cy="2554505"/>
          </a:xfrm>
          <a:prstGeom prst="rect">
            <a:avLst/>
          </a:prstGeom>
          <a:noFill/>
          <a:ln>
            <a:noFill/>
          </a:ln>
        </p:spPr>
        <p:txBody>
          <a:bodyPr spcFirstLastPara="1" wrap="square" lIns="91425" tIns="45700" rIns="91425" bIns="45700" anchor="t" anchorCtr="0">
            <a:spAutoFit/>
          </a:bodyPr>
          <a:lstStyle/>
          <a:p>
            <a:pPr marL="1077595" marR="0" lvl="1" indent="-620395" algn="l" rtl="0">
              <a:lnSpc>
                <a:spcPct val="100000"/>
              </a:lnSpc>
              <a:spcBef>
                <a:spcPts val="0"/>
              </a:spcBef>
              <a:spcAft>
                <a:spcPts val="0"/>
              </a:spcAft>
              <a:buClr>
                <a:schemeClr val="dk1"/>
              </a:buClr>
              <a:buSzPts val="2000"/>
              <a:buFont typeface="Noto Sans Symbols"/>
              <a:buChar char="✔"/>
            </a:pPr>
            <a:r>
              <a:rPr lang="en-GB" sz="2000" b="0" i="0" u="none" strike="noStrike" cap="none" dirty="0">
                <a:solidFill>
                  <a:schemeClr val="dk1"/>
                </a:solidFill>
                <a:latin typeface="Calibri"/>
                <a:ea typeface="Calibri"/>
                <a:cs typeface="Calibri"/>
                <a:sym typeface="Calibri"/>
              </a:rPr>
              <a:t>Town-Gown Relations</a:t>
            </a:r>
            <a:endParaRPr lang="en-US" sz="1400" b="0" i="0" u="none" strike="noStrike" cap="none">
              <a:solidFill>
                <a:schemeClr val="dk1"/>
              </a:solidFill>
              <a:latin typeface="Arial"/>
              <a:ea typeface="Arial"/>
              <a:cs typeface="Arial"/>
            </a:endParaRPr>
          </a:p>
          <a:p>
            <a:pPr marL="1077595" marR="0" lvl="1" indent="-620395" algn="l" rtl="0">
              <a:lnSpc>
                <a:spcPct val="100000"/>
              </a:lnSpc>
              <a:spcBef>
                <a:spcPts val="0"/>
              </a:spcBef>
              <a:spcAft>
                <a:spcPts val="0"/>
              </a:spcAft>
              <a:buClr>
                <a:schemeClr val="dk1"/>
              </a:buClr>
              <a:buSzPts val="2000"/>
              <a:buFont typeface="Noto Sans Symbols"/>
              <a:buChar char="✔"/>
            </a:pPr>
            <a:r>
              <a:rPr lang="en-GB" sz="2000" b="0" i="0" u="none" strike="noStrike" cap="none" dirty="0">
                <a:solidFill>
                  <a:schemeClr val="dk1"/>
                </a:solidFill>
                <a:latin typeface="Calibri"/>
                <a:ea typeface="Calibri"/>
                <a:cs typeface="Calibri"/>
                <a:sym typeface="Calibri"/>
              </a:rPr>
              <a:t>Benefit to the University</a:t>
            </a:r>
            <a:endParaRPr sz="1400" b="0" i="0" u="none" strike="noStrike" cap="none">
              <a:solidFill>
                <a:schemeClr val="dk1"/>
              </a:solidFill>
              <a:latin typeface="Arial"/>
              <a:ea typeface="Arial"/>
              <a:cs typeface="Arial"/>
            </a:endParaRPr>
          </a:p>
          <a:p>
            <a:pPr marL="1077595" marR="0" lvl="1" indent="-620395" algn="l" rtl="0">
              <a:lnSpc>
                <a:spcPct val="100000"/>
              </a:lnSpc>
              <a:spcBef>
                <a:spcPts val="0"/>
              </a:spcBef>
              <a:spcAft>
                <a:spcPts val="0"/>
              </a:spcAft>
              <a:buClr>
                <a:schemeClr val="dk1"/>
              </a:buClr>
              <a:buSzPts val="2000"/>
              <a:buFont typeface="Noto Sans Symbols"/>
              <a:buChar char="✔"/>
            </a:pPr>
            <a:r>
              <a:rPr lang="en-GB" sz="2000" b="0" i="0" u="none" strike="noStrike" cap="none" dirty="0">
                <a:solidFill>
                  <a:schemeClr val="dk1"/>
                </a:solidFill>
                <a:latin typeface="Calibri"/>
                <a:ea typeface="Calibri"/>
                <a:cs typeface="Calibri"/>
                <a:sym typeface="Calibri"/>
              </a:rPr>
              <a:t>Academic Relevance</a:t>
            </a:r>
            <a:endParaRPr sz="1400" b="0" i="0" u="none" strike="noStrike" cap="none">
              <a:solidFill>
                <a:schemeClr val="dk1"/>
              </a:solidFill>
              <a:latin typeface="Arial"/>
              <a:ea typeface="Arial"/>
              <a:cs typeface="Arial"/>
            </a:endParaRPr>
          </a:p>
          <a:p>
            <a:pPr marL="1077595" marR="0" lvl="1" indent="-620395" algn="l" rtl="0">
              <a:lnSpc>
                <a:spcPct val="100000"/>
              </a:lnSpc>
              <a:spcBef>
                <a:spcPts val="0"/>
              </a:spcBef>
              <a:spcAft>
                <a:spcPts val="0"/>
              </a:spcAft>
              <a:buClr>
                <a:schemeClr val="dk1"/>
              </a:buClr>
              <a:buSzPts val="2000"/>
              <a:buFont typeface="Noto Sans Symbols"/>
              <a:buChar char="✔"/>
            </a:pPr>
            <a:r>
              <a:rPr lang="en-GB" sz="2000" b="0" i="0" u="none" strike="noStrike" cap="none" dirty="0">
                <a:solidFill>
                  <a:schemeClr val="dk1"/>
                </a:solidFill>
                <a:latin typeface="Calibri"/>
                <a:ea typeface="Calibri"/>
                <a:cs typeface="Calibri"/>
                <a:sym typeface="Calibri"/>
              </a:rPr>
              <a:t>University and Students’ Association Reputation</a:t>
            </a:r>
            <a:endParaRPr sz="1400" b="0" i="0" u="none" strike="noStrike" cap="none">
              <a:solidFill>
                <a:schemeClr val="dk1"/>
              </a:solidFill>
              <a:latin typeface="Arial"/>
              <a:ea typeface="Arial"/>
              <a:cs typeface="Arial"/>
            </a:endParaRPr>
          </a:p>
          <a:p>
            <a:pPr marL="1077595" marR="0" lvl="1" indent="-620395" algn="l" rtl="0">
              <a:lnSpc>
                <a:spcPct val="100000"/>
              </a:lnSpc>
              <a:spcBef>
                <a:spcPts val="0"/>
              </a:spcBef>
              <a:spcAft>
                <a:spcPts val="0"/>
              </a:spcAft>
              <a:buClr>
                <a:schemeClr val="dk1"/>
              </a:buClr>
              <a:buSzPts val="2000"/>
              <a:buFont typeface="Noto Sans Symbols"/>
              <a:buChar char="✔"/>
            </a:pPr>
            <a:r>
              <a:rPr lang="en-GB" sz="2000" b="0" i="0" u="none" strike="noStrike" cap="none" dirty="0">
                <a:solidFill>
                  <a:schemeClr val="dk1"/>
                </a:solidFill>
                <a:latin typeface="Calibri"/>
                <a:ea typeface="Calibri"/>
                <a:cs typeface="Calibri"/>
                <a:sym typeface="Calibri"/>
              </a:rPr>
              <a:t>Charitable Benefits</a:t>
            </a:r>
            <a:endParaRPr sz="1400" b="0" i="0" u="none" strike="noStrike" cap="none">
              <a:solidFill>
                <a:schemeClr val="dk1"/>
              </a:solidFill>
              <a:latin typeface="Arial"/>
              <a:ea typeface="Arial"/>
              <a:cs typeface="Arial"/>
            </a:endParaRPr>
          </a:p>
          <a:p>
            <a:pPr marL="1077595" marR="0" lvl="1" indent="-620395" algn="l" rtl="0">
              <a:lnSpc>
                <a:spcPct val="100000"/>
              </a:lnSpc>
              <a:spcBef>
                <a:spcPts val="0"/>
              </a:spcBef>
              <a:spcAft>
                <a:spcPts val="0"/>
              </a:spcAft>
              <a:buClr>
                <a:schemeClr val="dk1"/>
              </a:buClr>
              <a:buSzPts val="2000"/>
              <a:buFont typeface="Noto Sans Symbols"/>
              <a:buChar char="✔"/>
            </a:pPr>
            <a:r>
              <a:rPr lang="en-GB" sz="2000" b="0" i="0" u="none" strike="noStrike" cap="none" dirty="0">
                <a:solidFill>
                  <a:schemeClr val="dk1"/>
                </a:solidFill>
                <a:latin typeface="Calibri"/>
                <a:ea typeface="Calibri"/>
                <a:cs typeface="Calibri"/>
                <a:sym typeface="Calibri"/>
              </a:rPr>
              <a:t>Cultural Enrichment</a:t>
            </a:r>
            <a:endParaRPr sz="1400" b="0" i="0" u="none" strike="noStrike" cap="none">
              <a:solidFill>
                <a:schemeClr val="dk1"/>
              </a:solidFill>
              <a:latin typeface="Arial"/>
              <a:ea typeface="Arial"/>
              <a:cs typeface="Arial"/>
            </a:endParaRPr>
          </a:p>
          <a:p>
            <a:pPr marL="1077595" marR="0" lvl="1" indent="-620395" algn="l" rtl="0">
              <a:lnSpc>
                <a:spcPct val="100000"/>
              </a:lnSpc>
              <a:spcBef>
                <a:spcPts val="0"/>
              </a:spcBef>
              <a:spcAft>
                <a:spcPts val="0"/>
              </a:spcAft>
              <a:buClr>
                <a:schemeClr val="dk1"/>
              </a:buClr>
              <a:buSzPts val="2000"/>
              <a:buFont typeface="Noto Sans Symbols"/>
              <a:buChar char="✔"/>
            </a:pPr>
            <a:r>
              <a:rPr lang="en-GB" sz="2000" b="0" i="0" u="none" strike="noStrike" cap="none" dirty="0">
                <a:solidFill>
                  <a:schemeClr val="dk1"/>
                </a:solidFill>
                <a:latin typeface="Calibri"/>
                <a:ea typeface="Calibri"/>
                <a:cs typeface="Calibri"/>
                <a:sym typeface="Calibri"/>
              </a:rPr>
              <a:t>Health, Wellbeing and Welfare</a:t>
            </a:r>
            <a:endParaRPr sz="1400" b="0" i="0" u="none" strike="noStrike" cap="none" dirty="0">
              <a:solidFill>
                <a:schemeClr val="dk1"/>
              </a:solidFill>
              <a:latin typeface="Arial"/>
              <a:ea typeface="Arial"/>
              <a:cs typeface="Arial"/>
            </a:endParaRPr>
          </a:p>
          <a:p>
            <a:pPr marR="0" algn="l">
              <a:lnSpc>
                <a:spcPct val="100000"/>
              </a:lnSpc>
              <a:spcBef>
                <a:spcPts val="0"/>
              </a:spcBef>
              <a:spcAft>
                <a:spcPts val="0"/>
              </a:spcAft>
              <a:buClr>
                <a:srgbClr val="000000"/>
              </a:buClr>
              <a:buSzPts val="2000"/>
            </a:pPr>
            <a:endParaRPr lang="en-GB" sz="2000" b="0" i="0" u="none" strike="noStrike" cap="none">
              <a:solidFill>
                <a:schemeClr val="dk1"/>
              </a:solidFill>
              <a:latin typeface="Calibri"/>
              <a:ea typeface="Calibri"/>
              <a:cs typeface="Calibri"/>
            </a:endParaRPr>
          </a:p>
        </p:txBody>
      </p:sp>
      <p:pic>
        <p:nvPicPr>
          <p:cNvPr id="316" name="Google Shape;316;p31"/>
          <p:cNvPicPr preferRelativeResize="0"/>
          <p:nvPr/>
        </p:nvPicPr>
        <p:blipFill rotWithShape="1">
          <a:blip r:embed="rId4">
            <a:alphaModFix/>
          </a:blip>
          <a:srcRect/>
          <a:stretch/>
        </p:blipFill>
        <p:spPr>
          <a:xfrm>
            <a:off x="791689" y="1594551"/>
            <a:ext cx="10916702" cy="109843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0"/>
        <p:cNvGrpSpPr/>
        <p:nvPr/>
      </p:nvGrpSpPr>
      <p:grpSpPr>
        <a:xfrm>
          <a:off x="0" y="0"/>
          <a:ext cx="0" cy="0"/>
          <a:chOff x="0" y="0"/>
          <a:chExt cx="0" cy="0"/>
        </a:xfrm>
      </p:grpSpPr>
      <p:sp>
        <p:nvSpPr>
          <p:cNvPr id="321" name="Google Shape;321;p32"/>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The Grant Receipt</a:t>
            </a:r>
            <a:endParaRPr/>
          </a:p>
        </p:txBody>
      </p:sp>
      <p:pic>
        <p:nvPicPr>
          <p:cNvPr id="322" name="Google Shape;322;p32"/>
          <p:cNvPicPr preferRelativeResize="0"/>
          <p:nvPr/>
        </p:nvPicPr>
        <p:blipFill rotWithShape="1">
          <a:blip r:embed="rId3">
            <a:alphaModFix/>
          </a:blip>
          <a:srcRect/>
          <a:stretch/>
        </p:blipFill>
        <p:spPr>
          <a:xfrm>
            <a:off x="847344" y="570706"/>
            <a:ext cx="896112" cy="914400"/>
          </a:xfrm>
          <a:prstGeom prst="rect">
            <a:avLst/>
          </a:prstGeom>
          <a:noFill/>
          <a:ln>
            <a:noFill/>
          </a:ln>
        </p:spPr>
      </p:pic>
      <p:pic>
        <p:nvPicPr>
          <p:cNvPr id="323" name="Google Shape;323;p32"/>
          <p:cNvPicPr preferRelativeResize="0"/>
          <p:nvPr/>
        </p:nvPicPr>
        <p:blipFill rotWithShape="1">
          <a:blip r:embed="rId4">
            <a:alphaModFix/>
          </a:blip>
          <a:srcRect t="2460"/>
          <a:stretch/>
        </p:blipFill>
        <p:spPr>
          <a:xfrm>
            <a:off x="2744238" y="1408064"/>
            <a:ext cx="6703524" cy="5360177"/>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7"/>
        <p:cNvGrpSpPr/>
        <p:nvPr/>
      </p:nvGrpSpPr>
      <p:grpSpPr>
        <a:xfrm>
          <a:off x="0" y="0"/>
          <a:ext cx="0" cy="0"/>
          <a:chOff x="0" y="0"/>
          <a:chExt cx="0" cy="0"/>
        </a:xfrm>
      </p:grpSpPr>
      <p:sp>
        <p:nvSpPr>
          <p:cNvPr id="328" name="Google Shape;328;p33"/>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Societies Committee Loans</a:t>
            </a:r>
            <a:endParaRPr/>
          </a:p>
        </p:txBody>
      </p:sp>
      <p:pic>
        <p:nvPicPr>
          <p:cNvPr id="329" name="Google Shape;329;p33"/>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330" name="Google Shape;330;p33"/>
          <p:cNvSpPr txBox="1">
            <a:spLocks noGrp="1"/>
          </p:cNvSpPr>
          <p:nvPr>
            <p:ph type="body" idx="1"/>
          </p:nvPr>
        </p:nvSpPr>
        <p:spPr>
          <a:xfrm>
            <a:off x="847344" y="1690688"/>
            <a:ext cx="10805394" cy="4921128"/>
          </a:xfrm>
          <a:prstGeom prst="rect">
            <a:avLst/>
          </a:prstGeom>
          <a:noFill/>
          <a:ln>
            <a:noFill/>
          </a:ln>
        </p:spPr>
        <p:txBody>
          <a:bodyPr spcFirstLastPara="1" wrap="square" lIns="91425" tIns="45700" rIns="91425" bIns="45700" anchor="t" anchorCtr="0">
            <a:normAutofit/>
          </a:bodyPr>
          <a:lstStyle/>
          <a:p>
            <a:pPr marL="620395" lvl="0" indent="-620395" algn="l" rtl="0">
              <a:lnSpc>
                <a:spcPct val="80000"/>
              </a:lnSpc>
              <a:spcBef>
                <a:spcPts val="0"/>
              </a:spcBef>
              <a:spcAft>
                <a:spcPts val="0"/>
              </a:spcAft>
              <a:buClr>
                <a:schemeClr val="dk1"/>
              </a:buClr>
              <a:buSzPts val="2380"/>
              <a:buFont typeface="Noto Sans Symbols"/>
              <a:buChar char="✔"/>
            </a:pPr>
            <a:r>
              <a:rPr lang="en-GB" sz="2350" dirty="0"/>
              <a:t>Any society may apply for a loan to meet temporary cash flow needs.</a:t>
            </a:r>
            <a:endParaRPr lang="en-US" sz="2350" dirty="0"/>
          </a:p>
          <a:p>
            <a:pPr marL="620395" lvl="0" indent="-469265" algn="l" rtl="0">
              <a:lnSpc>
                <a:spcPct val="80000"/>
              </a:lnSpc>
              <a:spcBef>
                <a:spcPts val="1000"/>
              </a:spcBef>
              <a:spcAft>
                <a:spcPts val="0"/>
              </a:spcAft>
              <a:buClr>
                <a:schemeClr val="dk1"/>
              </a:buClr>
              <a:buSzPts val="2380"/>
              <a:buFont typeface="Noto Sans Symbols"/>
              <a:buNone/>
            </a:pPr>
            <a:endParaRPr sz="2380"/>
          </a:p>
          <a:p>
            <a:pPr marL="620395" lvl="0" indent="-620395" algn="l" rtl="0">
              <a:lnSpc>
                <a:spcPct val="80000"/>
              </a:lnSpc>
              <a:spcBef>
                <a:spcPts val="1000"/>
              </a:spcBef>
              <a:spcAft>
                <a:spcPts val="0"/>
              </a:spcAft>
              <a:buClr>
                <a:schemeClr val="dk1"/>
              </a:buClr>
              <a:buSzPts val="2380"/>
              <a:buFont typeface="Noto Sans Symbols"/>
              <a:buChar char="✔"/>
            </a:pPr>
            <a:r>
              <a:rPr lang="en-GB" sz="2350" dirty="0"/>
              <a:t>The loan shall be interest free, provided that the loan is repaid in full by the date specified. All loans are generally to be repaid in a single instalment.</a:t>
            </a:r>
            <a:endParaRPr sz="2350" dirty="0"/>
          </a:p>
          <a:p>
            <a:pPr marL="620395" lvl="0" indent="-469265" algn="l" rtl="0">
              <a:lnSpc>
                <a:spcPct val="80000"/>
              </a:lnSpc>
              <a:spcBef>
                <a:spcPts val="1000"/>
              </a:spcBef>
              <a:spcAft>
                <a:spcPts val="0"/>
              </a:spcAft>
              <a:buClr>
                <a:schemeClr val="dk1"/>
              </a:buClr>
              <a:buSzPts val="2380"/>
              <a:buFont typeface="Noto Sans Symbols"/>
              <a:buNone/>
            </a:pPr>
            <a:endParaRPr sz="2380"/>
          </a:p>
          <a:p>
            <a:pPr marL="620395" lvl="0" indent="-620395" algn="l" rtl="0">
              <a:lnSpc>
                <a:spcPct val="80000"/>
              </a:lnSpc>
              <a:spcBef>
                <a:spcPts val="1000"/>
              </a:spcBef>
              <a:spcAft>
                <a:spcPts val="0"/>
              </a:spcAft>
              <a:buClr>
                <a:schemeClr val="dk1"/>
              </a:buClr>
              <a:buSzPts val="2380"/>
              <a:buFont typeface="Noto Sans Symbols"/>
              <a:buChar char="✔"/>
            </a:pPr>
            <a:r>
              <a:rPr lang="en-GB" sz="2350" dirty="0"/>
              <a:t>A society’s committee has to vote to authorise their treasurer to apply for a loan.</a:t>
            </a:r>
            <a:endParaRPr sz="2350" dirty="0"/>
          </a:p>
          <a:p>
            <a:pPr marL="620395" lvl="0" indent="-469265" algn="l" rtl="0">
              <a:lnSpc>
                <a:spcPct val="80000"/>
              </a:lnSpc>
              <a:spcBef>
                <a:spcPts val="1000"/>
              </a:spcBef>
              <a:spcAft>
                <a:spcPts val="0"/>
              </a:spcAft>
              <a:buClr>
                <a:schemeClr val="dk1"/>
              </a:buClr>
              <a:buSzPts val="2380"/>
              <a:buFont typeface="Noto Sans Symbols"/>
              <a:buNone/>
            </a:pPr>
            <a:endParaRPr sz="2380"/>
          </a:p>
          <a:p>
            <a:pPr marL="620395" lvl="0" indent="-620395" algn="l" rtl="0">
              <a:lnSpc>
                <a:spcPct val="80000"/>
              </a:lnSpc>
              <a:spcBef>
                <a:spcPts val="1000"/>
              </a:spcBef>
              <a:spcAft>
                <a:spcPts val="0"/>
              </a:spcAft>
              <a:buClr>
                <a:schemeClr val="dk1"/>
              </a:buClr>
              <a:buSzPts val="2380"/>
              <a:buFont typeface="Noto Sans Symbols"/>
              <a:buChar char="✔"/>
            </a:pPr>
            <a:r>
              <a:rPr lang="en-GB" sz="2350" dirty="0"/>
              <a:t>Outstanding loans have to be reported at AGMs and to new members before paying membership fees.</a:t>
            </a:r>
            <a:endParaRPr sz="2350" dirty="0"/>
          </a:p>
          <a:p>
            <a:pPr marL="620395" lvl="0" indent="-469265" algn="l" rtl="0">
              <a:lnSpc>
                <a:spcPct val="80000"/>
              </a:lnSpc>
              <a:spcBef>
                <a:spcPts val="1000"/>
              </a:spcBef>
              <a:spcAft>
                <a:spcPts val="0"/>
              </a:spcAft>
              <a:buClr>
                <a:schemeClr val="dk1"/>
              </a:buClr>
              <a:buSzPts val="2380"/>
              <a:buFont typeface="Noto Sans Symbols"/>
              <a:buNone/>
            </a:pPr>
            <a:endParaRPr sz="2380"/>
          </a:p>
          <a:p>
            <a:pPr marL="620395" lvl="0" indent="-620395" algn="l" rtl="0">
              <a:lnSpc>
                <a:spcPct val="80000"/>
              </a:lnSpc>
              <a:spcBef>
                <a:spcPts val="1000"/>
              </a:spcBef>
              <a:spcAft>
                <a:spcPts val="0"/>
              </a:spcAft>
              <a:buClr>
                <a:schemeClr val="dk1"/>
              </a:buClr>
              <a:buSzPts val="2380"/>
              <a:buFont typeface="Noto Sans Symbols"/>
              <a:buChar char="✔"/>
            </a:pPr>
            <a:r>
              <a:rPr lang="en-GB" sz="2350" dirty="0"/>
              <a:t>If a loan is not paid back, the executive committee of the society is liable for the debt and may be referred to the Association Discipline Committee.</a:t>
            </a:r>
            <a:endParaRPr sz="2350" dirty="0"/>
          </a:p>
          <a:p>
            <a:pPr marL="1077595" lvl="1" indent="-490855" algn="l" rtl="0">
              <a:lnSpc>
                <a:spcPct val="80000"/>
              </a:lnSpc>
              <a:spcBef>
                <a:spcPts val="500"/>
              </a:spcBef>
              <a:spcAft>
                <a:spcPts val="0"/>
              </a:spcAft>
              <a:buClr>
                <a:schemeClr val="dk1"/>
              </a:buClr>
              <a:buSzPts val="2040"/>
              <a:buFont typeface="Noto Sans Symbols"/>
              <a:buNone/>
            </a:pPr>
            <a:endParaRPr sz="2040"/>
          </a:p>
          <a:p>
            <a:pPr marL="0" lvl="0" indent="0" algn="l" rtl="0">
              <a:lnSpc>
                <a:spcPct val="80000"/>
              </a:lnSpc>
              <a:spcBef>
                <a:spcPts val="1000"/>
              </a:spcBef>
              <a:spcAft>
                <a:spcPts val="0"/>
              </a:spcAft>
              <a:buClr>
                <a:schemeClr val="dk1"/>
              </a:buClr>
              <a:buSzPts val="2380"/>
              <a:buNone/>
            </a:pPr>
            <a:endParaRPr sz="238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4"/>
        <p:cNvGrpSpPr/>
        <p:nvPr/>
      </p:nvGrpSpPr>
      <p:grpSpPr>
        <a:xfrm>
          <a:off x="0" y="0"/>
          <a:ext cx="0" cy="0"/>
          <a:chOff x="0" y="0"/>
          <a:chExt cx="0" cy="0"/>
        </a:xfrm>
      </p:grpSpPr>
      <p:sp>
        <p:nvSpPr>
          <p:cNvPr id="335" name="Google Shape;335;p34"/>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6" name="Google Shape;336;p34"/>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Anti-Fraud Practices</a:t>
            </a:r>
            <a:endParaRPr/>
          </a:p>
        </p:txBody>
      </p:sp>
      <p:sp>
        <p:nvSpPr>
          <p:cNvPr id="337" name="Google Shape;337;p34"/>
          <p:cNvSpPr txBox="1">
            <a:spLocks noGrp="1"/>
          </p:cNvSpPr>
          <p:nvPr>
            <p:ph type="body" idx="1"/>
          </p:nvPr>
        </p:nvSpPr>
        <p:spPr>
          <a:xfrm>
            <a:off x="6746627" y="4750893"/>
            <a:ext cx="4645250" cy="1147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88888"/>
              </a:buClr>
              <a:buSzPts val="2000"/>
              <a:buNone/>
            </a:pPr>
            <a:endParaRPr sz="2000">
              <a:solidFill>
                <a:schemeClr val="lt1"/>
              </a:solidFill>
              <a:latin typeface="Calibri"/>
              <a:ea typeface="Calibri"/>
              <a:cs typeface="Calibri"/>
              <a:sym typeface="Calibri"/>
            </a:endParaRPr>
          </a:p>
        </p:txBody>
      </p:sp>
      <p:sp>
        <p:nvSpPr>
          <p:cNvPr id="338" name="Google Shape;338;p34"/>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39" name="Google Shape;339;p34"/>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340" name="Google Shape;340;p34"/>
          <p:cNvPicPr preferRelativeResize="0"/>
          <p:nvPr/>
        </p:nvPicPr>
        <p:blipFill rotWithShape="1">
          <a:blip r:embed="rId3">
            <a:alphaModFix/>
          </a:blip>
          <a:srcRect/>
          <a:stretch/>
        </p:blipFill>
        <p:spPr>
          <a:xfrm>
            <a:off x="419382" y="679688"/>
            <a:ext cx="4047843" cy="4130452"/>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4"/>
        <p:cNvGrpSpPr/>
        <p:nvPr/>
      </p:nvGrpSpPr>
      <p:grpSpPr>
        <a:xfrm>
          <a:off x="0" y="0"/>
          <a:ext cx="0" cy="0"/>
          <a:chOff x="0" y="0"/>
          <a:chExt cx="0" cy="0"/>
        </a:xfrm>
      </p:grpSpPr>
      <p:sp>
        <p:nvSpPr>
          <p:cNvPr id="345" name="Google Shape;345;p35"/>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Anti-Fraud Principles</a:t>
            </a:r>
            <a:endParaRPr/>
          </a:p>
        </p:txBody>
      </p:sp>
      <p:pic>
        <p:nvPicPr>
          <p:cNvPr id="346" name="Google Shape;346;p35"/>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347" name="Google Shape;347;p35"/>
          <p:cNvSpPr txBox="1">
            <a:spLocks noGrp="1"/>
          </p:cNvSpPr>
          <p:nvPr>
            <p:ph type="body" idx="1"/>
          </p:nvPr>
        </p:nvSpPr>
        <p:spPr>
          <a:xfrm>
            <a:off x="847344" y="1690688"/>
            <a:ext cx="10805394"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80000"/>
              </a:lnSpc>
              <a:spcBef>
                <a:spcPts val="0"/>
              </a:spcBef>
              <a:spcAft>
                <a:spcPts val="0"/>
              </a:spcAft>
              <a:buClr>
                <a:schemeClr val="dk1"/>
              </a:buClr>
              <a:buSzPts val="2590"/>
              <a:buFont typeface="Noto Sans Symbols"/>
              <a:buChar char="✔"/>
            </a:pPr>
            <a:r>
              <a:rPr lang="en-GB" sz="2590"/>
              <a:t>The officers of societies have a duty to prevent fraud.</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620713" lvl="0" indent="-620713" algn="l" rtl="0">
              <a:lnSpc>
                <a:spcPct val="80000"/>
              </a:lnSpc>
              <a:spcBef>
                <a:spcPts val="1000"/>
              </a:spcBef>
              <a:spcAft>
                <a:spcPts val="0"/>
              </a:spcAft>
              <a:buClr>
                <a:schemeClr val="dk1"/>
              </a:buClr>
              <a:buSzPts val="2590"/>
              <a:buFont typeface="Noto Sans Symbols"/>
              <a:buChar char="✔"/>
            </a:pPr>
            <a:r>
              <a:rPr lang="en-GB" sz="2590"/>
              <a:t>Fraud includes:</a:t>
            </a:r>
            <a:endParaRPr/>
          </a:p>
          <a:p>
            <a:pPr marL="1077913" lvl="1" indent="-620713" algn="l" rtl="0">
              <a:lnSpc>
                <a:spcPct val="80000"/>
              </a:lnSpc>
              <a:spcBef>
                <a:spcPts val="500"/>
              </a:spcBef>
              <a:spcAft>
                <a:spcPts val="0"/>
              </a:spcAft>
              <a:buClr>
                <a:schemeClr val="dk1"/>
              </a:buClr>
              <a:buSzPts val="2220"/>
              <a:buFont typeface="Noto Sans Symbols"/>
              <a:buChar char="✔"/>
            </a:pPr>
            <a:r>
              <a:rPr lang="en-GB" sz="2220"/>
              <a:t>Embezzlement of society funds.</a:t>
            </a:r>
            <a:endParaRPr/>
          </a:p>
          <a:p>
            <a:pPr marL="1077913" lvl="1" indent="-620713" algn="l" rtl="0">
              <a:lnSpc>
                <a:spcPct val="80000"/>
              </a:lnSpc>
              <a:spcBef>
                <a:spcPts val="500"/>
              </a:spcBef>
              <a:spcAft>
                <a:spcPts val="0"/>
              </a:spcAft>
              <a:buClr>
                <a:schemeClr val="dk1"/>
              </a:buClr>
              <a:buSzPts val="2220"/>
              <a:buFont typeface="Noto Sans Symbols"/>
              <a:buChar char="✔"/>
            </a:pPr>
            <a:r>
              <a:rPr lang="en-GB" sz="2220"/>
              <a:t>Misappropriation of society funds.</a:t>
            </a:r>
            <a:endParaRPr/>
          </a:p>
          <a:p>
            <a:pPr marL="1077913" lvl="1" indent="-620713" algn="l" rtl="0">
              <a:lnSpc>
                <a:spcPct val="80000"/>
              </a:lnSpc>
              <a:spcBef>
                <a:spcPts val="500"/>
              </a:spcBef>
              <a:spcAft>
                <a:spcPts val="0"/>
              </a:spcAft>
              <a:buClr>
                <a:schemeClr val="dk1"/>
              </a:buClr>
              <a:buSzPts val="2220"/>
              <a:buFont typeface="Noto Sans Symbols"/>
              <a:buChar char="✔"/>
            </a:pPr>
            <a:r>
              <a:rPr lang="en-GB" sz="2220"/>
              <a:t>Filing grant applications based on wilfully false or misleading information.</a:t>
            </a:r>
            <a:endParaRPr/>
          </a:p>
          <a:p>
            <a:pPr marL="1077913" lvl="1" indent="-620713" algn="l" rtl="0">
              <a:lnSpc>
                <a:spcPct val="80000"/>
              </a:lnSpc>
              <a:spcBef>
                <a:spcPts val="500"/>
              </a:spcBef>
              <a:spcAft>
                <a:spcPts val="0"/>
              </a:spcAft>
              <a:buClr>
                <a:schemeClr val="dk1"/>
              </a:buClr>
              <a:buSzPts val="2220"/>
              <a:buFont typeface="Noto Sans Symbols"/>
              <a:buChar char="✔"/>
            </a:pPr>
            <a:r>
              <a:rPr lang="en-GB" sz="2220"/>
              <a:t>Any deceit used to gain a dishonest advantage.</a:t>
            </a:r>
            <a:endParaRPr/>
          </a:p>
          <a:p>
            <a:pPr marL="1077913" lvl="1" indent="-479743" algn="l" rtl="0">
              <a:lnSpc>
                <a:spcPct val="80000"/>
              </a:lnSpc>
              <a:spcBef>
                <a:spcPts val="500"/>
              </a:spcBef>
              <a:spcAft>
                <a:spcPts val="0"/>
              </a:spcAft>
              <a:buClr>
                <a:schemeClr val="dk1"/>
              </a:buClr>
              <a:buSzPts val="2220"/>
              <a:buFont typeface="Noto Sans Symbols"/>
              <a:buNone/>
            </a:pPr>
            <a:endParaRPr sz="2220"/>
          </a:p>
          <a:p>
            <a:pPr marL="620713" lvl="0" indent="-620713" algn="l" rtl="0">
              <a:lnSpc>
                <a:spcPct val="80000"/>
              </a:lnSpc>
              <a:spcBef>
                <a:spcPts val="1000"/>
              </a:spcBef>
              <a:spcAft>
                <a:spcPts val="0"/>
              </a:spcAft>
              <a:buClr>
                <a:schemeClr val="dk1"/>
              </a:buClr>
              <a:buSzPts val="2590"/>
              <a:buFont typeface="Noto Sans Symbols"/>
              <a:buChar char="✔"/>
            </a:pPr>
            <a:r>
              <a:rPr lang="en-GB" sz="2590"/>
              <a:t>Societies must develop internal control procedures to remove the opportunity to commit fraud.</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620713" lvl="0" indent="-620713" algn="l" rtl="0">
              <a:lnSpc>
                <a:spcPct val="80000"/>
              </a:lnSpc>
              <a:spcBef>
                <a:spcPts val="1000"/>
              </a:spcBef>
              <a:spcAft>
                <a:spcPts val="0"/>
              </a:spcAft>
              <a:buClr>
                <a:schemeClr val="dk1"/>
              </a:buClr>
              <a:buSzPts val="2590"/>
              <a:buFont typeface="Noto Sans Symbols"/>
              <a:buChar char="✔"/>
            </a:pPr>
            <a:r>
              <a:rPr lang="en-GB" sz="2590"/>
              <a:t>Fraud allegations are pursued and investigated internally, civilly, and criminally.</a:t>
            </a:r>
            <a:endParaRPr/>
          </a:p>
          <a:p>
            <a:pPr marL="1077913" lvl="1" indent="-479743" algn="l" rtl="0">
              <a:lnSpc>
                <a:spcPct val="80000"/>
              </a:lnSpc>
              <a:spcBef>
                <a:spcPts val="500"/>
              </a:spcBef>
              <a:spcAft>
                <a:spcPts val="0"/>
              </a:spcAft>
              <a:buClr>
                <a:schemeClr val="dk1"/>
              </a:buClr>
              <a:buSzPts val="2220"/>
              <a:buFont typeface="Noto Sans Symbols"/>
              <a:buNone/>
            </a:pPr>
            <a:endParaRPr sz="2220"/>
          </a:p>
          <a:p>
            <a:pPr marL="0" lvl="0" indent="0" algn="l" rtl="0">
              <a:lnSpc>
                <a:spcPct val="80000"/>
              </a:lnSpc>
              <a:spcBef>
                <a:spcPts val="1000"/>
              </a:spcBef>
              <a:spcAft>
                <a:spcPts val="0"/>
              </a:spcAft>
              <a:buClr>
                <a:schemeClr val="dk1"/>
              </a:buClr>
              <a:buSzPts val="2590"/>
              <a:buNone/>
            </a:pPr>
            <a:endParaRPr sz="259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1"/>
        <p:cNvGrpSpPr/>
        <p:nvPr/>
      </p:nvGrpSpPr>
      <p:grpSpPr>
        <a:xfrm>
          <a:off x="0" y="0"/>
          <a:ext cx="0" cy="0"/>
          <a:chOff x="0" y="0"/>
          <a:chExt cx="0" cy="0"/>
        </a:xfrm>
      </p:grpSpPr>
      <p:sp>
        <p:nvSpPr>
          <p:cNvPr id="352" name="Google Shape;352;p36"/>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Good Practices</a:t>
            </a:r>
            <a:endParaRPr/>
          </a:p>
        </p:txBody>
      </p:sp>
      <p:pic>
        <p:nvPicPr>
          <p:cNvPr id="353" name="Google Shape;353;p36"/>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354" name="Google Shape;354;p36"/>
          <p:cNvSpPr txBox="1">
            <a:spLocks noGrp="1"/>
          </p:cNvSpPr>
          <p:nvPr>
            <p:ph type="body" idx="1"/>
          </p:nvPr>
        </p:nvSpPr>
        <p:spPr>
          <a:xfrm>
            <a:off x="847344" y="1690688"/>
            <a:ext cx="10805394"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80000"/>
              </a:lnSpc>
              <a:spcBef>
                <a:spcPts val="0"/>
              </a:spcBef>
              <a:spcAft>
                <a:spcPts val="0"/>
              </a:spcAft>
              <a:buClr>
                <a:schemeClr val="dk1"/>
              </a:buClr>
              <a:buSzPts val="2590"/>
              <a:buFont typeface="Noto Sans Symbols"/>
              <a:buChar char="✔"/>
            </a:pPr>
            <a:r>
              <a:rPr lang="en-GB" sz="2590"/>
              <a:t>Update your records immediately after an event or as soon as you are given a receipt.</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620713" lvl="0" indent="-620713" algn="l" rtl="0">
              <a:lnSpc>
                <a:spcPct val="80000"/>
              </a:lnSpc>
              <a:spcBef>
                <a:spcPts val="1000"/>
              </a:spcBef>
              <a:spcAft>
                <a:spcPts val="0"/>
              </a:spcAft>
              <a:buClr>
                <a:schemeClr val="dk1"/>
              </a:buClr>
              <a:buSzPts val="2590"/>
              <a:buFont typeface="Noto Sans Symbols"/>
              <a:buChar char="✔"/>
            </a:pPr>
            <a:r>
              <a:rPr lang="en-GB" sz="2590"/>
              <a:t>Ensure that the appropriate officers / committee authorise and are aware of all expenditures.</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620713" lvl="0" indent="-620713" algn="l" rtl="0">
              <a:lnSpc>
                <a:spcPct val="80000"/>
              </a:lnSpc>
              <a:spcBef>
                <a:spcPts val="1000"/>
              </a:spcBef>
              <a:spcAft>
                <a:spcPts val="0"/>
              </a:spcAft>
              <a:buClr>
                <a:schemeClr val="dk1"/>
              </a:buClr>
              <a:buSzPts val="2590"/>
              <a:buFont typeface="Noto Sans Symbols"/>
              <a:buChar char="✔"/>
            </a:pPr>
            <a:r>
              <a:rPr lang="en-GB" sz="2590"/>
              <a:t>Retain all financial records.</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620713" lvl="0" indent="-620713" algn="l" rtl="0">
              <a:lnSpc>
                <a:spcPct val="80000"/>
              </a:lnSpc>
              <a:spcBef>
                <a:spcPts val="1000"/>
              </a:spcBef>
              <a:spcAft>
                <a:spcPts val="0"/>
              </a:spcAft>
              <a:buClr>
                <a:schemeClr val="dk1"/>
              </a:buClr>
              <a:buSzPts val="2590"/>
              <a:buFont typeface="Noto Sans Symbols"/>
              <a:buChar char="✔"/>
            </a:pPr>
            <a:r>
              <a:rPr lang="en-GB" sz="2590"/>
              <a:t>Review financial transactions frequently and ensure that all transactions appear appropriate.</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620713" lvl="0" indent="-620713" algn="l" rtl="0">
              <a:lnSpc>
                <a:spcPct val="80000"/>
              </a:lnSpc>
              <a:spcBef>
                <a:spcPts val="1000"/>
              </a:spcBef>
              <a:spcAft>
                <a:spcPts val="0"/>
              </a:spcAft>
              <a:buClr>
                <a:schemeClr val="dk1"/>
              </a:buClr>
              <a:buSzPts val="2590"/>
              <a:buFont typeface="Noto Sans Symbols"/>
              <a:buChar char="✔"/>
            </a:pPr>
            <a:r>
              <a:rPr lang="en-GB" sz="2590"/>
              <a:t>Try to use cheques for payment where possible.</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1077913" lvl="1" indent="-479743" algn="l" rtl="0">
              <a:lnSpc>
                <a:spcPct val="80000"/>
              </a:lnSpc>
              <a:spcBef>
                <a:spcPts val="500"/>
              </a:spcBef>
              <a:spcAft>
                <a:spcPts val="0"/>
              </a:spcAft>
              <a:buClr>
                <a:schemeClr val="dk1"/>
              </a:buClr>
              <a:buSzPts val="2220"/>
              <a:buFont typeface="Noto Sans Symbols"/>
              <a:buNone/>
            </a:pPr>
            <a:endParaRPr sz="2220"/>
          </a:p>
          <a:p>
            <a:pPr marL="0" lvl="0" indent="0" algn="l" rtl="0">
              <a:lnSpc>
                <a:spcPct val="80000"/>
              </a:lnSpc>
              <a:spcBef>
                <a:spcPts val="1000"/>
              </a:spcBef>
              <a:spcAft>
                <a:spcPts val="0"/>
              </a:spcAft>
              <a:buClr>
                <a:schemeClr val="dk1"/>
              </a:buClr>
              <a:buSzPts val="2590"/>
              <a:buNone/>
            </a:pPr>
            <a:endParaRPr sz="259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8"/>
        <p:cNvGrpSpPr/>
        <p:nvPr/>
      </p:nvGrpSpPr>
      <p:grpSpPr>
        <a:xfrm>
          <a:off x="0" y="0"/>
          <a:ext cx="0" cy="0"/>
          <a:chOff x="0" y="0"/>
          <a:chExt cx="0" cy="0"/>
        </a:xfrm>
      </p:grpSpPr>
      <p:sp>
        <p:nvSpPr>
          <p:cNvPr id="359" name="Google Shape;359;p37"/>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Reporting Fraud</a:t>
            </a:r>
            <a:endParaRPr/>
          </a:p>
        </p:txBody>
      </p:sp>
      <p:pic>
        <p:nvPicPr>
          <p:cNvPr id="360" name="Google Shape;360;p37"/>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361" name="Google Shape;361;p37"/>
          <p:cNvSpPr txBox="1">
            <a:spLocks noGrp="1"/>
          </p:cNvSpPr>
          <p:nvPr>
            <p:ph type="body" idx="1"/>
          </p:nvPr>
        </p:nvSpPr>
        <p:spPr>
          <a:xfrm>
            <a:off x="847344" y="1690688"/>
            <a:ext cx="10805394"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rgbClr val="FF0000"/>
              </a:buClr>
              <a:buSzPts val="2800"/>
              <a:buFont typeface="Noto Sans Symbols"/>
              <a:buChar char="✔"/>
            </a:pPr>
            <a:r>
              <a:rPr lang="en-GB">
                <a:solidFill>
                  <a:srgbClr val="FF0000"/>
                </a:solidFill>
              </a:rPr>
              <a:t>IMMEDIATELY REPORT ANY SUSPICIOUS TRANSACTION OR ACTIVITY TO  THE CASH OFFICE!</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The Association can investigate the accounts and practices of a society to prevent fraud, but only if the matter is raised to our attention.</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Allegations will be handled confidentially.</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65"/>
        <p:cNvGrpSpPr/>
        <p:nvPr/>
      </p:nvGrpSpPr>
      <p:grpSpPr>
        <a:xfrm>
          <a:off x="0" y="0"/>
          <a:ext cx="0" cy="0"/>
          <a:chOff x="0" y="0"/>
          <a:chExt cx="0" cy="0"/>
        </a:xfrm>
      </p:grpSpPr>
      <p:sp>
        <p:nvSpPr>
          <p:cNvPr id="366" name="Google Shape;366;p38"/>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Email Fraud Threats</a:t>
            </a:r>
            <a:endParaRPr/>
          </a:p>
        </p:txBody>
      </p:sp>
      <p:pic>
        <p:nvPicPr>
          <p:cNvPr id="367" name="Google Shape;367;p38"/>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368" name="Google Shape;368;p38"/>
          <p:cNvSpPr txBox="1">
            <a:spLocks noGrp="1"/>
          </p:cNvSpPr>
          <p:nvPr>
            <p:ph type="body" idx="1"/>
          </p:nvPr>
        </p:nvSpPr>
        <p:spPr>
          <a:xfrm>
            <a:off x="847344" y="1594436"/>
            <a:ext cx="10805394" cy="5167312"/>
          </a:xfrm>
          <a:prstGeom prst="rect">
            <a:avLst/>
          </a:prstGeom>
          <a:noFill/>
          <a:ln>
            <a:noFill/>
          </a:ln>
        </p:spPr>
        <p:txBody>
          <a:bodyPr spcFirstLastPara="1" wrap="square" lIns="91425" tIns="45700" rIns="91425" bIns="45700" anchor="t" anchorCtr="0">
            <a:normAutofit/>
          </a:bodyPr>
          <a:lstStyle/>
          <a:p>
            <a:pPr marL="620713" lvl="0" indent="-620713" algn="l" rtl="0">
              <a:lnSpc>
                <a:spcPct val="80000"/>
              </a:lnSpc>
              <a:spcBef>
                <a:spcPts val="0"/>
              </a:spcBef>
              <a:spcAft>
                <a:spcPts val="0"/>
              </a:spcAft>
              <a:buClr>
                <a:schemeClr val="dk1"/>
              </a:buClr>
              <a:buSzPts val="2590"/>
              <a:buFont typeface="Noto Sans Symbols"/>
              <a:buChar char="✔"/>
            </a:pPr>
            <a:r>
              <a:rPr lang="en-GB" sz="2590"/>
              <a:t>Affiliated societies have been targeted for Email Fraud</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620713" lvl="0" indent="-620713" algn="l" rtl="0">
              <a:lnSpc>
                <a:spcPct val="80000"/>
              </a:lnSpc>
              <a:spcBef>
                <a:spcPts val="1000"/>
              </a:spcBef>
              <a:spcAft>
                <a:spcPts val="0"/>
              </a:spcAft>
              <a:buClr>
                <a:schemeClr val="dk1"/>
              </a:buClr>
              <a:buSzPts val="2590"/>
              <a:buFont typeface="Noto Sans Symbols"/>
              <a:buChar char="✔"/>
            </a:pPr>
            <a:r>
              <a:rPr lang="en-GB" sz="2590"/>
              <a:t>The criminals pretend to be one of the exec, emailing (usually) the treasurer,  demanding urgent payment to a third party. They will include a bank account  and sort code</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620713" lvl="0" indent="-620713" algn="l" rtl="0">
              <a:lnSpc>
                <a:spcPct val="80000"/>
              </a:lnSpc>
              <a:spcBef>
                <a:spcPts val="1000"/>
              </a:spcBef>
              <a:spcAft>
                <a:spcPts val="0"/>
              </a:spcAft>
              <a:buClr>
                <a:schemeClr val="dk1"/>
              </a:buClr>
              <a:buSzPts val="2590"/>
              <a:buFont typeface="Noto Sans Symbols"/>
              <a:buChar char="✔"/>
            </a:pPr>
            <a:r>
              <a:rPr lang="en-GB" sz="2590"/>
              <a:t>This is a real example of the type of email that societies have received;</a:t>
            </a:r>
            <a:endParaRPr/>
          </a:p>
          <a:p>
            <a:pPr marL="1077913" lvl="1" indent="-620713" algn="l" rtl="0">
              <a:lnSpc>
                <a:spcPct val="80000"/>
              </a:lnSpc>
              <a:spcBef>
                <a:spcPts val="500"/>
              </a:spcBef>
              <a:spcAft>
                <a:spcPts val="0"/>
              </a:spcAft>
              <a:buClr>
                <a:schemeClr val="dk1"/>
              </a:buClr>
              <a:buSzPts val="2220"/>
              <a:buFont typeface="Noto Sans Symbols"/>
              <a:buChar char="✔"/>
            </a:pPr>
            <a:r>
              <a:rPr lang="en-GB" sz="2220" i="1"/>
              <a:t>“{treasurer’s name}, I need you to initiate a payment of £2,100 now, get back to me if you are available”</a:t>
            </a:r>
            <a:endParaRPr/>
          </a:p>
          <a:p>
            <a:pPr marL="1077913" lvl="1" indent="-479743" algn="l" rtl="0">
              <a:lnSpc>
                <a:spcPct val="80000"/>
              </a:lnSpc>
              <a:spcBef>
                <a:spcPts val="500"/>
              </a:spcBef>
              <a:spcAft>
                <a:spcPts val="0"/>
              </a:spcAft>
              <a:buClr>
                <a:schemeClr val="dk1"/>
              </a:buClr>
              <a:buSzPts val="2220"/>
              <a:buFont typeface="Noto Sans Symbols"/>
              <a:buNone/>
            </a:pPr>
            <a:endParaRPr sz="2220" i="1"/>
          </a:p>
          <a:p>
            <a:pPr marL="620713" lvl="0" indent="-620713" algn="l" rtl="0">
              <a:lnSpc>
                <a:spcPct val="80000"/>
              </a:lnSpc>
              <a:spcBef>
                <a:spcPts val="1000"/>
              </a:spcBef>
              <a:spcAft>
                <a:spcPts val="0"/>
              </a:spcAft>
              <a:buClr>
                <a:schemeClr val="dk1"/>
              </a:buClr>
              <a:buSzPts val="2590"/>
              <a:buFont typeface="Noto Sans Symbols"/>
              <a:buChar char="✔"/>
            </a:pPr>
            <a:r>
              <a:rPr lang="en-GB" sz="2590"/>
              <a:t>When questioned, this comes through:</a:t>
            </a:r>
            <a:endParaRPr/>
          </a:p>
          <a:p>
            <a:pPr marL="1077913" lvl="1" indent="-620713" algn="l" rtl="0">
              <a:lnSpc>
                <a:spcPct val="80000"/>
              </a:lnSpc>
              <a:spcBef>
                <a:spcPts val="500"/>
              </a:spcBef>
              <a:spcAft>
                <a:spcPts val="0"/>
              </a:spcAft>
              <a:buClr>
                <a:schemeClr val="dk1"/>
              </a:buClr>
              <a:buSzPts val="2220"/>
              <a:buFont typeface="Noto Sans Symbols"/>
              <a:buChar char="✔"/>
            </a:pPr>
            <a:r>
              <a:rPr lang="en-GB" sz="2220" i="1"/>
              <a:t>“I am in a meeting now. It's a payment to a vendor for an outstanding payment for  purchase, supporting document will be sent across to you before the end of the week. It has to go out now. Will send you the beneficiary details in my next email.”</a:t>
            </a:r>
            <a:endParaRPr/>
          </a:p>
          <a:p>
            <a:pPr marL="620713" lvl="0" indent="-456246" algn="l" rtl="0">
              <a:lnSpc>
                <a:spcPct val="80000"/>
              </a:lnSpc>
              <a:spcBef>
                <a:spcPts val="1000"/>
              </a:spcBef>
              <a:spcAft>
                <a:spcPts val="0"/>
              </a:spcAft>
              <a:buClr>
                <a:schemeClr val="dk1"/>
              </a:buClr>
              <a:buSzPts val="2590"/>
              <a:buFont typeface="Noto Sans Symbols"/>
              <a:buNone/>
            </a:pPr>
            <a:endParaRPr sz="2590"/>
          </a:p>
          <a:p>
            <a:pPr marL="1077913" lvl="1" indent="-479743" algn="l" rtl="0">
              <a:lnSpc>
                <a:spcPct val="80000"/>
              </a:lnSpc>
              <a:spcBef>
                <a:spcPts val="500"/>
              </a:spcBef>
              <a:spcAft>
                <a:spcPts val="0"/>
              </a:spcAft>
              <a:buClr>
                <a:schemeClr val="dk1"/>
              </a:buClr>
              <a:buSzPts val="2220"/>
              <a:buFont typeface="Noto Sans Symbols"/>
              <a:buNone/>
            </a:pPr>
            <a:endParaRPr sz="2220"/>
          </a:p>
          <a:p>
            <a:pPr marL="0" lvl="0" indent="0" algn="l" rtl="0">
              <a:lnSpc>
                <a:spcPct val="80000"/>
              </a:lnSpc>
              <a:spcBef>
                <a:spcPts val="1000"/>
              </a:spcBef>
              <a:spcAft>
                <a:spcPts val="0"/>
              </a:spcAft>
              <a:buClr>
                <a:schemeClr val="dk1"/>
              </a:buClr>
              <a:buSzPts val="2590"/>
              <a:buNone/>
            </a:pPr>
            <a:endParaRPr sz="259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2"/>
        <p:cNvGrpSpPr/>
        <p:nvPr/>
      </p:nvGrpSpPr>
      <p:grpSpPr>
        <a:xfrm>
          <a:off x="0" y="0"/>
          <a:ext cx="0" cy="0"/>
          <a:chOff x="0" y="0"/>
          <a:chExt cx="0" cy="0"/>
        </a:xfrm>
      </p:grpSpPr>
      <p:sp>
        <p:nvSpPr>
          <p:cNvPr id="373" name="Google Shape;373;p39"/>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Email Fraud Threats</a:t>
            </a:r>
            <a:endParaRPr/>
          </a:p>
        </p:txBody>
      </p:sp>
      <p:pic>
        <p:nvPicPr>
          <p:cNvPr id="374" name="Google Shape;374;p39"/>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375" name="Google Shape;375;p39"/>
          <p:cNvSpPr txBox="1">
            <a:spLocks noGrp="1"/>
          </p:cNvSpPr>
          <p:nvPr>
            <p:ph type="body" idx="1"/>
          </p:nvPr>
        </p:nvSpPr>
        <p:spPr>
          <a:xfrm>
            <a:off x="847344" y="1690688"/>
            <a:ext cx="10805394"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80000"/>
              </a:lnSpc>
              <a:spcBef>
                <a:spcPts val="0"/>
              </a:spcBef>
              <a:spcAft>
                <a:spcPts val="0"/>
              </a:spcAft>
              <a:buClr>
                <a:schemeClr val="dk1"/>
              </a:buClr>
              <a:buSzPts val="2800"/>
              <a:buFont typeface="Noto Sans Symbols"/>
              <a:buChar char="✔"/>
            </a:pPr>
            <a:r>
              <a:rPr lang="en-GB"/>
              <a:t>If you see this sort of request and you are unsure, wait until you can verify it –  ideally face to face with the person, or over a phone number that you already have.</a:t>
            </a:r>
            <a:endParaRPr/>
          </a:p>
          <a:p>
            <a:pPr marL="620713" lvl="0" indent="-442913" algn="l" rtl="0">
              <a:lnSpc>
                <a:spcPct val="80000"/>
              </a:lnSpc>
              <a:spcBef>
                <a:spcPts val="1000"/>
              </a:spcBef>
              <a:spcAft>
                <a:spcPts val="0"/>
              </a:spcAft>
              <a:buClr>
                <a:schemeClr val="dk1"/>
              </a:buClr>
              <a:buSzPts val="28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Only reply to known email addresses (it may look like the right address, double  check).</a:t>
            </a:r>
            <a:endParaRPr/>
          </a:p>
          <a:p>
            <a:pPr marL="620713" lvl="0" indent="-442913" algn="l" rtl="0">
              <a:lnSpc>
                <a:spcPct val="80000"/>
              </a:lnSpc>
              <a:spcBef>
                <a:spcPts val="1000"/>
              </a:spcBef>
              <a:spcAft>
                <a:spcPts val="0"/>
              </a:spcAft>
              <a:buClr>
                <a:schemeClr val="dk1"/>
              </a:buClr>
              <a:buSzPts val="28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Don’t give out extra information (only …. can deal with that, we only allow  payments up to….).</a:t>
            </a:r>
            <a:endParaRPr/>
          </a:p>
          <a:p>
            <a:pPr marL="620713" lvl="0" indent="-442913" algn="l" rtl="0">
              <a:lnSpc>
                <a:spcPct val="80000"/>
              </a:lnSpc>
              <a:spcBef>
                <a:spcPts val="1000"/>
              </a:spcBef>
              <a:spcAft>
                <a:spcPts val="0"/>
              </a:spcAft>
              <a:buClr>
                <a:schemeClr val="dk1"/>
              </a:buClr>
              <a:buSzPts val="2800"/>
              <a:buFont typeface="Noto Sans Symbols"/>
              <a:buNone/>
            </a:pPr>
            <a:endParaRPr/>
          </a:p>
          <a:p>
            <a:pPr marL="620713" lvl="0" indent="-620713" algn="l" rtl="0">
              <a:lnSpc>
                <a:spcPct val="80000"/>
              </a:lnSpc>
              <a:spcBef>
                <a:spcPts val="1000"/>
              </a:spcBef>
              <a:spcAft>
                <a:spcPts val="0"/>
              </a:spcAft>
              <a:buClr>
                <a:schemeClr val="dk1"/>
              </a:buClr>
              <a:buSzPts val="2800"/>
              <a:buFont typeface="Noto Sans Symbols"/>
              <a:buChar char="✔"/>
            </a:pPr>
            <a:r>
              <a:rPr lang="en-GB"/>
              <a:t>Report such attempts to </a:t>
            </a:r>
            <a:r>
              <a:rPr lang="en-GB">
                <a:solidFill>
                  <a:srgbClr val="FF0000"/>
                </a:solidFill>
              </a:rPr>
              <a:t>phishing@</a:t>
            </a:r>
            <a:r>
              <a:rPr lang="en-GB"/>
              <a:t>.</a:t>
            </a:r>
            <a:endParaRPr/>
          </a:p>
          <a:p>
            <a:pPr marL="1077913" lvl="1" indent="-468313" algn="l" rtl="0">
              <a:lnSpc>
                <a:spcPct val="80000"/>
              </a:lnSpc>
              <a:spcBef>
                <a:spcPts val="500"/>
              </a:spcBef>
              <a:spcAft>
                <a:spcPts val="0"/>
              </a:spcAft>
              <a:buClr>
                <a:schemeClr val="dk1"/>
              </a:buClr>
              <a:buSzPts val="2400"/>
              <a:buFont typeface="Noto Sans Symbols"/>
              <a:buNone/>
            </a:pPr>
            <a:endParaRPr/>
          </a:p>
          <a:p>
            <a:pPr marL="0" lvl="0" indent="0" algn="l" rtl="0">
              <a:lnSpc>
                <a:spcPct val="80000"/>
              </a:lnSpc>
              <a:spcBef>
                <a:spcPts val="1000"/>
              </a:spcBef>
              <a:spcAft>
                <a:spcPts val="0"/>
              </a:spcAft>
              <a:buClr>
                <a:schemeClr val="dk1"/>
              </a:buClr>
              <a:buSzPts val="28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1"/>
        <p:cNvGrpSpPr/>
        <p:nvPr/>
      </p:nvGrpSpPr>
      <p:grpSpPr>
        <a:xfrm>
          <a:off x="0" y="0"/>
          <a:ext cx="0" cy="0"/>
          <a:chOff x="0" y="0"/>
          <a:chExt cx="0" cy="0"/>
        </a:xfrm>
      </p:grpSpPr>
      <p:sp>
        <p:nvSpPr>
          <p:cNvPr id="112" name="Google Shape;112;p4"/>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Banking</a:t>
            </a:r>
            <a:endParaRPr/>
          </a:p>
        </p:txBody>
      </p:sp>
      <p:pic>
        <p:nvPicPr>
          <p:cNvPr id="113" name="Google Shape;113;p4"/>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114" name="Google Shape;114;p4"/>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Societies should normally only have </a:t>
            </a:r>
            <a:r>
              <a:rPr lang="en-GB">
                <a:solidFill>
                  <a:srgbClr val="FF0000"/>
                </a:solidFill>
              </a:rPr>
              <a:t>one bank account </a:t>
            </a:r>
            <a:r>
              <a:rPr lang="en-GB"/>
              <a:t>(including subcommittees and subgroups).</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If you have more than one bank account, you must declare them to the Cash Office.</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Email </a:t>
            </a:r>
            <a:r>
              <a:rPr lang="en-GB">
                <a:solidFill>
                  <a:srgbClr val="FF0000"/>
                </a:solidFill>
              </a:rPr>
              <a:t>unionfinance@</a:t>
            </a:r>
            <a:r>
              <a:rPr lang="en-GB"/>
              <a:t>.</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Declare them in the re-affiliation form.</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If you would like to open another bank account, it must be approved by the Societies Committee.</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Email </a:t>
            </a:r>
            <a:r>
              <a:rPr lang="en-GB">
                <a:solidFill>
                  <a:srgbClr val="FF0000"/>
                </a:solidFill>
              </a:rPr>
              <a:t>socs@</a:t>
            </a:r>
            <a:r>
              <a:rPr lang="en-GB"/>
              <a:t>.</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9"/>
        <p:cNvGrpSpPr/>
        <p:nvPr/>
      </p:nvGrpSpPr>
      <p:grpSpPr>
        <a:xfrm>
          <a:off x="0" y="0"/>
          <a:ext cx="0" cy="0"/>
          <a:chOff x="0" y="0"/>
          <a:chExt cx="0" cy="0"/>
        </a:xfrm>
      </p:grpSpPr>
      <p:sp>
        <p:nvSpPr>
          <p:cNvPr id="380" name="Google Shape;380;p40"/>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81" name="Google Shape;381;p40"/>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Summary</a:t>
            </a:r>
            <a:endParaRPr/>
          </a:p>
        </p:txBody>
      </p:sp>
      <p:sp>
        <p:nvSpPr>
          <p:cNvPr id="382" name="Google Shape;382;p40"/>
          <p:cNvSpPr txBox="1">
            <a:spLocks noGrp="1"/>
          </p:cNvSpPr>
          <p:nvPr>
            <p:ph type="body" idx="1"/>
          </p:nvPr>
        </p:nvSpPr>
        <p:spPr>
          <a:xfrm>
            <a:off x="6746627" y="4750893"/>
            <a:ext cx="4645250" cy="1147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88888"/>
              </a:buClr>
              <a:buSzPts val="2000"/>
              <a:buNone/>
            </a:pPr>
            <a:endParaRPr sz="2000">
              <a:solidFill>
                <a:schemeClr val="lt1"/>
              </a:solidFill>
              <a:latin typeface="Calibri"/>
              <a:ea typeface="Calibri"/>
              <a:cs typeface="Calibri"/>
              <a:sym typeface="Calibri"/>
            </a:endParaRPr>
          </a:p>
        </p:txBody>
      </p:sp>
      <p:sp>
        <p:nvSpPr>
          <p:cNvPr id="383" name="Google Shape;383;p40"/>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84" name="Google Shape;384;p40"/>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385" name="Google Shape;385;p40"/>
          <p:cNvPicPr preferRelativeResize="0"/>
          <p:nvPr/>
        </p:nvPicPr>
        <p:blipFill rotWithShape="1">
          <a:blip r:embed="rId3">
            <a:alphaModFix/>
          </a:blip>
          <a:srcRect/>
          <a:stretch/>
        </p:blipFill>
        <p:spPr>
          <a:xfrm>
            <a:off x="419382" y="679688"/>
            <a:ext cx="4047843" cy="4130452"/>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9"/>
        <p:cNvGrpSpPr/>
        <p:nvPr/>
      </p:nvGrpSpPr>
      <p:grpSpPr>
        <a:xfrm>
          <a:off x="0" y="0"/>
          <a:ext cx="0" cy="0"/>
          <a:chOff x="0" y="0"/>
          <a:chExt cx="0" cy="0"/>
        </a:xfrm>
      </p:grpSpPr>
      <p:sp>
        <p:nvSpPr>
          <p:cNvPr id="390" name="Google Shape;390;p41"/>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Core Responsibilities</a:t>
            </a:r>
            <a:endParaRPr/>
          </a:p>
        </p:txBody>
      </p:sp>
      <p:pic>
        <p:nvPicPr>
          <p:cNvPr id="391" name="Google Shape;391;p41"/>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392" name="Google Shape;392;p41"/>
          <p:cNvSpPr txBox="1">
            <a:spLocks noGrp="1"/>
          </p:cNvSpPr>
          <p:nvPr>
            <p:ph type="body" idx="1"/>
          </p:nvPr>
        </p:nvSpPr>
        <p:spPr>
          <a:xfrm>
            <a:off x="847344" y="1690688"/>
            <a:ext cx="10805394" cy="492112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Keep a cash book record, including details and proof of all expenditure and income.</a:t>
            </a:r>
            <a:endParaRPr/>
          </a:p>
          <a:p>
            <a:pPr marL="620713" lvl="0" indent="-620713" algn="l" rtl="0">
              <a:lnSpc>
                <a:spcPct val="90000"/>
              </a:lnSpc>
              <a:spcBef>
                <a:spcPts val="1000"/>
              </a:spcBef>
              <a:spcAft>
                <a:spcPts val="0"/>
              </a:spcAft>
              <a:buClr>
                <a:schemeClr val="dk1"/>
              </a:buClr>
              <a:buSzPts val="2800"/>
              <a:buFont typeface="Noto Sans Symbols"/>
              <a:buChar char="✔"/>
            </a:pPr>
            <a:r>
              <a:rPr lang="en-GB"/>
              <a:t>Keep all bank statements for the past 7 years.</a:t>
            </a:r>
            <a:endParaRPr/>
          </a:p>
          <a:p>
            <a:pPr marL="620713" lvl="0" indent="-620713" algn="l" rtl="0">
              <a:lnSpc>
                <a:spcPct val="90000"/>
              </a:lnSpc>
              <a:spcBef>
                <a:spcPts val="1000"/>
              </a:spcBef>
              <a:spcAft>
                <a:spcPts val="0"/>
              </a:spcAft>
              <a:buClr>
                <a:schemeClr val="dk1"/>
              </a:buClr>
              <a:buSzPts val="2800"/>
              <a:buFont typeface="Noto Sans Symbols"/>
              <a:buChar char="✔"/>
            </a:pPr>
            <a:r>
              <a:rPr lang="en-GB"/>
              <a:t>Ensure the cash box and high value assets are insured appropriately.</a:t>
            </a:r>
            <a:endParaRPr/>
          </a:p>
          <a:p>
            <a:pPr marL="620713" lvl="0" indent="-620713" algn="l" rtl="0">
              <a:lnSpc>
                <a:spcPct val="90000"/>
              </a:lnSpc>
              <a:spcBef>
                <a:spcPts val="1000"/>
              </a:spcBef>
              <a:spcAft>
                <a:spcPts val="0"/>
              </a:spcAft>
              <a:buClr>
                <a:schemeClr val="dk1"/>
              </a:buClr>
              <a:buSzPts val="2800"/>
              <a:buFont typeface="Noto Sans Symbols"/>
              <a:buChar char="✔"/>
            </a:pPr>
            <a:r>
              <a:rPr lang="en-GB"/>
              <a:t>Check society pigeon holes for post and bank statements.</a:t>
            </a:r>
            <a:endParaRPr/>
          </a:p>
          <a:p>
            <a:pPr marL="620713" lvl="0" indent="-620713" algn="l" rtl="0">
              <a:lnSpc>
                <a:spcPct val="90000"/>
              </a:lnSpc>
              <a:spcBef>
                <a:spcPts val="1000"/>
              </a:spcBef>
              <a:spcAft>
                <a:spcPts val="0"/>
              </a:spcAft>
              <a:buClr>
                <a:schemeClr val="dk1"/>
              </a:buClr>
              <a:buSzPts val="2800"/>
              <a:buFont typeface="Noto Sans Symbols"/>
              <a:buChar char="✔"/>
            </a:pPr>
            <a:r>
              <a:rPr lang="en-GB"/>
              <a:t>Submit accounts for annual audit.</a:t>
            </a:r>
            <a:endParaRPr/>
          </a:p>
          <a:p>
            <a:pPr marL="620713" lvl="0" indent="-620713" algn="l" rtl="0">
              <a:lnSpc>
                <a:spcPct val="90000"/>
              </a:lnSpc>
              <a:spcBef>
                <a:spcPts val="1000"/>
              </a:spcBef>
              <a:spcAft>
                <a:spcPts val="0"/>
              </a:spcAft>
              <a:buClr>
                <a:schemeClr val="dk1"/>
              </a:buClr>
              <a:buSzPts val="2800"/>
              <a:buFont typeface="Noto Sans Symbols"/>
              <a:buChar char="✔"/>
            </a:pPr>
            <a:r>
              <a:rPr lang="en-GB"/>
              <a:t>Present on Yearly Financial report at the AGM.</a:t>
            </a:r>
            <a:endParaRPr/>
          </a:p>
          <a:p>
            <a:pPr marL="620713" lvl="0" indent="-620713" algn="l" rtl="0">
              <a:lnSpc>
                <a:spcPct val="90000"/>
              </a:lnSpc>
              <a:spcBef>
                <a:spcPts val="1000"/>
              </a:spcBef>
              <a:spcAft>
                <a:spcPts val="0"/>
              </a:spcAft>
              <a:buClr>
                <a:schemeClr val="dk1"/>
              </a:buClr>
              <a:buSzPts val="2800"/>
              <a:buFont typeface="Noto Sans Symbols"/>
              <a:buChar char="✔"/>
            </a:pPr>
            <a:r>
              <a:rPr lang="en-GB"/>
              <a:t>Budget for all events.</a:t>
            </a:r>
            <a:endParaRPr/>
          </a:p>
          <a:p>
            <a:pPr marL="620713" lvl="0" indent="-620713" algn="l" rtl="0">
              <a:lnSpc>
                <a:spcPct val="90000"/>
              </a:lnSpc>
              <a:spcBef>
                <a:spcPts val="1000"/>
              </a:spcBef>
              <a:spcAft>
                <a:spcPts val="0"/>
              </a:spcAft>
              <a:buClr>
                <a:schemeClr val="dk1"/>
              </a:buClr>
              <a:buSzPts val="2800"/>
              <a:buFont typeface="Noto Sans Symbols"/>
              <a:buChar char="✔"/>
            </a:pPr>
            <a:r>
              <a:rPr lang="en-GB"/>
              <a:t>Pursue sponsorship and Societies Committee grants.</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96"/>
        <p:cNvGrpSpPr/>
        <p:nvPr/>
      </p:nvGrpSpPr>
      <p:grpSpPr>
        <a:xfrm>
          <a:off x="0" y="0"/>
          <a:ext cx="0" cy="0"/>
          <a:chOff x="0" y="0"/>
          <a:chExt cx="0" cy="0"/>
        </a:xfrm>
      </p:grpSpPr>
      <p:sp>
        <p:nvSpPr>
          <p:cNvPr id="397" name="Google Shape;397;p42"/>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Last, But Not Least</a:t>
            </a:r>
            <a:endParaRPr/>
          </a:p>
        </p:txBody>
      </p:sp>
      <p:pic>
        <p:nvPicPr>
          <p:cNvPr id="398" name="Google Shape;398;p42"/>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399" name="Google Shape;399;p42"/>
          <p:cNvSpPr txBox="1">
            <a:spLocks noGrp="1"/>
          </p:cNvSpPr>
          <p:nvPr>
            <p:ph type="body" idx="1"/>
          </p:nvPr>
        </p:nvSpPr>
        <p:spPr>
          <a:xfrm>
            <a:off x="847344" y="1690688"/>
            <a:ext cx="10805394" cy="4921128"/>
          </a:xfrm>
          <a:prstGeom prst="rect">
            <a:avLst/>
          </a:prstGeom>
          <a:noFill/>
          <a:ln>
            <a:noFill/>
          </a:ln>
        </p:spPr>
        <p:txBody>
          <a:bodyPr spcFirstLastPara="1" wrap="square" lIns="91425" tIns="45700" rIns="91425" bIns="45700" anchor="t" anchorCtr="0">
            <a:normAutofit/>
          </a:bodyPr>
          <a:lstStyle/>
          <a:p>
            <a:pPr marL="620395" lvl="0" indent="-620395" algn="l" rtl="0">
              <a:lnSpc>
                <a:spcPct val="70000"/>
              </a:lnSpc>
              <a:spcBef>
                <a:spcPts val="0"/>
              </a:spcBef>
              <a:spcAft>
                <a:spcPts val="0"/>
              </a:spcAft>
              <a:buClr>
                <a:schemeClr val="dk1"/>
              </a:buClr>
              <a:buSzPts val="2170"/>
              <a:buFont typeface="Noto Sans Symbols"/>
              <a:buChar char="✔"/>
            </a:pPr>
            <a:r>
              <a:rPr lang="en-GB" sz="2150" dirty="0"/>
              <a:t>Please get in contact with any questions or problems!</a:t>
            </a:r>
            <a:endParaRPr lang="en-US" sz="2150" dirty="0"/>
          </a:p>
          <a:p>
            <a:pPr marL="620395" lvl="0" indent="-482600" algn="l" rtl="0">
              <a:lnSpc>
                <a:spcPct val="70000"/>
              </a:lnSpc>
              <a:spcBef>
                <a:spcPts val="1000"/>
              </a:spcBef>
              <a:spcAft>
                <a:spcPts val="0"/>
              </a:spcAft>
              <a:buClr>
                <a:schemeClr val="dk1"/>
              </a:buClr>
              <a:buSzPts val="2170"/>
              <a:buFont typeface="Noto Sans Symbols"/>
              <a:buNone/>
            </a:pPr>
            <a:endParaRPr sz="2170"/>
          </a:p>
          <a:p>
            <a:pPr marL="620395" lvl="0" indent="-620395" algn="l" rtl="0">
              <a:lnSpc>
                <a:spcPct val="70000"/>
              </a:lnSpc>
              <a:spcBef>
                <a:spcPts val="1000"/>
              </a:spcBef>
              <a:spcAft>
                <a:spcPts val="0"/>
              </a:spcAft>
              <a:buClr>
                <a:schemeClr val="dk1"/>
              </a:buClr>
              <a:buSzPts val="2170"/>
              <a:buFont typeface="Noto Sans Symbols"/>
              <a:buChar char="✔"/>
            </a:pPr>
            <a:r>
              <a:rPr lang="en-GB" sz="2150" dirty="0"/>
              <a:t>Director of Student Development &amp; Activities –</a:t>
            </a:r>
            <a:r>
              <a:rPr lang="en-GB" sz="2150" dirty="0">
                <a:solidFill>
                  <a:srgbClr val="FF0000"/>
                </a:solidFill>
              </a:rPr>
              <a:t> </a:t>
            </a:r>
            <a:r>
              <a:rPr lang="en-GB" sz="2150" dirty="0" err="1">
                <a:solidFill>
                  <a:srgbClr val="FF0000"/>
                </a:solidFill>
              </a:rPr>
              <a:t>dosda</a:t>
            </a:r>
            <a:r>
              <a:rPr lang="en-GB" sz="2150" dirty="0">
                <a:solidFill>
                  <a:srgbClr val="FF0000"/>
                </a:solidFill>
              </a:rPr>
              <a:t>@</a:t>
            </a:r>
            <a:endParaRPr sz="2150" dirty="0"/>
          </a:p>
          <a:p>
            <a:pPr marL="620395" lvl="0" indent="-482600" algn="l" rtl="0">
              <a:lnSpc>
                <a:spcPct val="70000"/>
              </a:lnSpc>
              <a:spcBef>
                <a:spcPts val="1000"/>
              </a:spcBef>
              <a:spcAft>
                <a:spcPts val="0"/>
              </a:spcAft>
              <a:buClr>
                <a:schemeClr val="dk1"/>
              </a:buClr>
              <a:buSzPts val="2170"/>
              <a:buFont typeface="Noto Sans Symbols"/>
              <a:buNone/>
            </a:pPr>
            <a:endParaRPr sz="2170"/>
          </a:p>
          <a:p>
            <a:pPr marL="620395" lvl="0" indent="-620395" algn="l" rtl="0">
              <a:lnSpc>
                <a:spcPct val="70000"/>
              </a:lnSpc>
              <a:spcBef>
                <a:spcPts val="1000"/>
              </a:spcBef>
              <a:spcAft>
                <a:spcPts val="0"/>
              </a:spcAft>
              <a:buClr>
                <a:schemeClr val="dk1"/>
              </a:buClr>
              <a:buSzPts val="2170"/>
              <a:buFont typeface="Noto Sans Symbols"/>
              <a:buChar char="✔"/>
            </a:pPr>
            <a:r>
              <a:rPr lang="en-GB" sz="2150" dirty="0"/>
              <a:t>Societies Officer – </a:t>
            </a:r>
            <a:r>
              <a:rPr lang="en-GB" sz="2150" dirty="0">
                <a:solidFill>
                  <a:srgbClr val="FF0000"/>
                </a:solidFill>
              </a:rPr>
              <a:t>socs@</a:t>
            </a:r>
            <a:endParaRPr sz="2150" dirty="0"/>
          </a:p>
          <a:p>
            <a:pPr marL="620395" lvl="0" indent="-482600" algn="l" rtl="0">
              <a:lnSpc>
                <a:spcPct val="70000"/>
              </a:lnSpc>
              <a:spcBef>
                <a:spcPts val="1000"/>
              </a:spcBef>
              <a:spcAft>
                <a:spcPts val="0"/>
              </a:spcAft>
              <a:buClr>
                <a:schemeClr val="dk1"/>
              </a:buClr>
              <a:buSzPts val="2170"/>
              <a:buFont typeface="Noto Sans Symbols"/>
              <a:buNone/>
            </a:pPr>
            <a:endParaRPr sz="2170"/>
          </a:p>
          <a:p>
            <a:pPr marL="620395" lvl="0" indent="-620395" algn="l" rtl="0">
              <a:lnSpc>
                <a:spcPct val="70000"/>
              </a:lnSpc>
              <a:spcBef>
                <a:spcPts val="1000"/>
              </a:spcBef>
              <a:spcAft>
                <a:spcPts val="0"/>
              </a:spcAft>
              <a:buClr>
                <a:schemeClr val="dk1"/>
              </a:buClr>
              <a:buSzPts val="2170"/>
              <a:buFont typeface="Noto Sans Symbols"/>
              <a:buChar char="✔"/>
            </a:pPr>
            <a:r>
              <a:rPr lang="en-GB" sz="2150" dirty="0"/>
              <a:t>Grants Officer – </a:t>
            </a:r>
            <a:r>
              <a:rPr lang="en-GB" sz="2150" dirty="0" err="1">
                <a:solidFill>
                  <a:srgbClr val="FF0000"/>
                </a:solidFill>
              </a:rPr>
              <a:t>socgrant</a:t>
            </a:r>
            <a:r>
              <a:rPr lang="en-GB" sz="2150" dirty="0">
                <a:solidFill>
                  <a:srgbClr val="FF0000"/>
                </a:solidFill>
              </a:rPr>
              <a:t>@</a:t>
            </a:r>
            <a:endParaRPr sz="2150" dirty="0"/>
          </a:p>
          <a:p>
            <a:pPr marL="620395" lvl="0" indent="-482600" algn="l" rtl="0">
              <a:lnSpc>
                <a:spcPct val="70000"/>
              </a:lnSpc>
              <a:spcBef>
                <a:spcPts val="1000"/>
              </a:spcBef>
              <a:spcAft>
                <a:spcPts val="0"/>
              </a:spcAft>
              <a:buClr>
                <a:schemeClr val="dk1"/>
              </a:buClr>
              <a:buSzPts val="2170"/>
              <a:buFont typeface="Noto Sans Symbols"/>
              <a:buNone/>
            </a:pPr>
            <a:endParaRPr sz="2170"/>
          </a:p>
          <a:p>
            <a:pPr marL="620395" lvl="0" indent="-620395" algn="l" rtl="0">
              <a:lnSpc>
                <a:spcPct val="70000"/>
              </a:lnSpc>
              <a:spcBef>
                <a:spcPts val="1000"/>
              </a:spcBef>
              <a:spcAft>
                <a:spcPts val="0"/>
              </a:spcAft>
              <a:buClr>
                <a:schemeClr val="dk1"/>
              </a:buClr>
              <a:buSzPts val="2170"/>
              <a:buFont typeface="Noto Sans Symbols"/>
              <a:buChar char="✔"/>
            </a:pPr>
            <a:r>
              <a:rPr lang="en-GB" sz="2150" dirty="0"/>
              <a:t>Jillian Cowan – Management Accountant (Cash Office) – </a:t>
            </a:r>
            <a:r>
              <a:rPr lang="en-GB" sz="2150" dirty="0">
                <a:solidFill>
                  <a:srgbClr val="FF0000"/>
                </a:solidFill>
              </a:rPr>
              <a:t>jc82@</a:t>
            </a:r>
            <a:endParaRPr sz="2150" dirty="0"/>
          </a:p>
          <a:p>
            <a:pPr marL="620395" lvl="0" indent="-482600" algn="l" rtl="0">
              <a:lnSpc>
                <a:spcPct val="70000"/>
              </a:lnSpc>
              <a:spcBef>
                <a:spcPts val="1000"/>
              </a:spcBef>
              <a:spcAft>
                <a:spcPts val="0"/>
              </a:spcAft>
              <a:buClr>
                <a:schemeClr val="dk1"/>
              </a:buClr>
              <a:buSzPts val="2170"/>
              <a:buFont typeface="Noto Sans Symbols"/>
              <a:buNone/>
            </a:pPr>
            <a:endParaRPr sz="2170"/>
          </a:p>
          <a:p>
            <a:pPr marL="620395" indent="-620395">
              <a:lnSpc>
                <a:spcPct val="70000"/>
              </a:lnSpc>
              <a:buSzPts val="2170"/>
              <a:buFont typeface="Noto Sans Symbols"/>
              <a:buChar char="✔"/>
            </a:pPr>
            <a:r>
              <a:rPr lang="en-GB" sz="2150" dirty="0"/>
              <a:t>Societies Committee Office Hours – Mondays 4-6pm (</a:t>
            </a:r>
            <a:r>
              <a:rPr lang="en-GB" sz="2150" dirty="0">
                <a:solidFill>
                  <a:srgbClr val="FF0000"/>
                </a:solidFill>
              </a:rPr>
              <a:t>email socs@ to book</a:t>
            </a:r>
            <a:r>
              <a:rPr lang="en-GB" sz="2150" dirty="0">
                <a:solidFill>
                  <a:schemeClr val="tx1"/>
                </a:solidFill>
              </a:rPr>
              <a:t>)</a:t>
            </a:r>
            <a:endParaRPr dirty="0">
              <a:solidFill>
                <a:schemeClr val="tx1"/>
              </a:solidFill>
            </a:endParaRPr>
          </a:p>
          <a:p>
            <a:pPr marL="0" lvl="0" indent="0" algn="l" rtl="0">
              <a:lnSpc>
                <a:spcPct val="70000"/>
              </a:lnSpc>
              <a:spcBef>
                <a:spcPts val="1000"/>
              </a:spcBef>
              <a:spcAft>
                <a:spcPts val="0"/>
              </a:spcAft>
              <a:buClr>
                <a:schemeClr val="dk1"/>
              </a:buClr>
              <a:buSzPts val="2170"/>
              <a:buNone/>
            </a:pPr>
            <a:endParaRPr sz="2170">
              <a:solidFill>
                <a:srgbClr val="FF0000"/>
              </a:solidFill>
            </a:endParaRPr>
          </a:p>
          <a:p>
            <a:pPr marL="620395" lvl="0" indent="-620395" algn="l" rtl="0">
              <a:lnSpc>
                <a:spcPct val="70000"/>
              </a:lnSpc>
              <a:spcBef>
                <a:spcPts val="1000"/>
              </a:spcBef>
              <a:spcAft>
                <a:spcPts val="0"/>
              </a:spcAft>
              <a:buClr>
                <a:srgbClr val="FF0000"/>
              </a:buClr>
              <a:buSzPts val="2170"/>
              <a:buFont typeface="Noto Sans Symbols"/>
              <a:buChar char="✔"/>
            </a:pPr>
            <a:r>
              <a:rPr lang="en-GB" sz="2150" dirty="0">
                <a:solidFill>
                  <a:srgbClr val="FF0000"/>
                </a:solidFill>
              </a:rPr>
              <a:t>APPLY FOR GRANTS!</a:t>
            </a:r>
            <a:endParaRPr sz="2150" dirty="0"/>
          </a:p>
          <a:p>
            <a:pPr marL="1077595" lvl="1" indent="-502285" algn="l" rtl="0">
              <a:lnSpc>
                <a:spcPct val="70000"/>
              </a:lnSpc>
              <a:spcBef>
                <a:spcPts val="500"/>
              </a:spcBef>
              <a:spcAft>
                <a:spcPts val="0"/>
              </a:spcAft>
              <a:buClr>
                <a:schemeClr val="dk1"/>
              </a:buClr>
              <a:buSzPts val="1860"/>
              <a:buFont typeface="Noto Sans Symbols"/>
              <a:buNone/>
            </a:pPr>
            <a:endParaRPr sz="1860"/>
          </a:p>
          <a:p>
            <a:pPr marL="0" lvl="0" indent="0" algn="l" rtl="0">
              <a:lnSpc>
                <a:spcPct val="70000"/>
              </a:lnSpc>
              <a:spcBef>
                <a:spcPts val="1000"/>
              </a:spcBef>
              <a:spcAft>
                <a:spcPts val="0"/>
              </a:spcAft>
              <a:buClr>
                <a:schemeClr val="dk1"/>
              </a:buClr>
              <a:buSzPts val="2170"/>
              <a:buNone/>
            </a:pPr>
            <a:endParaRPr sz="217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03"/>
        <p:cNvGrpSpPr/>
        <p:nvPr/>
      </p:nvGrpSpPr>
      <p:grpSpPr>
        <a:xfrm>
          <a:off x="0" y="0"/>
          <a:ext cx="0" cy="0"/>
          <a:chOff x="0" y="0"/>
          <a:chExt cx="0" cy="0"/>
        </a:xfrm>
      </p:grpSpPr>
      <p:sp>
        <p:nvSpPr>
          <p:cNvPr id="404" name="Google Shape;404;p43"/>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405" name="Google Shape;405;p43"/>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Treasurer’s Assessment</a:t>
            </a:r>
            <a:endParaRPr/>
          </a:p>
        </p:txBody>
      </p:sp>
      <p:sp>
        <p:nvSpPr>
          <p:cNvPr id="406" name="Google Shape;406;p43"/>
          <p:cNvSpPr txBox="1">
            <a:spLocks noGrp="1"/>
          </p:cNvSpPr>
          <p:nvPr>
            <p:ph type="body" idx="1"/>
          </p:nvPr>
        </p:nvSpPr>
        <p:spPr>
          <a:xfrm>
            <a:off x="6746627" y="4750893"/>
            <a:ext cx="4645250" cy="1147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lt1"/>
              </a:buClr>
              <a:buSzPts val="2000"/>
              <a:buNone/>
            </a:pPr>
            <a:endParaRPr lang="en-GB" sz="2000" dirty="0">
              <a:solidFill>
                <a:schemeClr val="lt1"/>
              </a:solidFill>
              <a:latin typeface="Calibri"/>
              <a:ea typeface="Calibri"/>
              <a:cs typeface="Calibri"/>
            </a:endParaRPr>
          </a:p>
          <a:p>
            <a:pPr marL="0" lvl="0" indent="0" algn="l" rtl="0">
              <a:lnSpc>
                <a:spcPct val="90000"/>
              </a:lnSpc>
              <a:spcBef>
                <a:spcPts val="1000"/>
              </a:spcBef>
              <a:spcAft>
                <a:spcPts val="0"/>
              </a:spcAft>
              <a:buClr>
                <a:srgbClr val="888888"/>
              </a:buClr>
              <a:buSzPts val="2000"/>
              <a:buNone/>
            </a:pPr>
            <a:endParaRPr sz="2000">
              <a:solidFill>
                <a:schemeClr val="lt1"/>
              </a:solidFill>
              <a:latin typeface="Calibri"/>
              <a:ea typeface="Calibri"/>
              <a:cs typeface="Calibri"/>
              <a:sym typeface="Calibri"/>
            </a:endParaRPr>
          </a:p>
        </p:txBody>
      </p:sp>
      <p:sp>
        <p:nvSpPr>
          <p:cNvPr id="407" name="Google Shape;407;p43"/>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408" name="Google Shape;408;p43"/>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409" name="Google Shape;409;p43"/>
          <p:cNvPicPr preferRelativeResize="0"/>
          <p:nvPr/>
        </p:nvPicPr>
        <p:blipFill rotWithShape="1">
          <a:blip r:embed="rId3">
            <a:alphaModFix/>
          </a:blip>
          <a:srcRect/>
          <a:stretch/>
        </p:blipFill>
        <p:spPr>
          <a:xfrm>
            <a:off x="419382" y="679688"/>
            <a:ext cx="4047843" cy="413045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8"/>
        <p:cNvGrpSpPr/>
        <p:nvPr/>
      </p:nvGrpSpPr>
      <p:grpSpPr>
        <a:xfrm>
          <a:off x="0" y="0"/>
          <a:ext cx="0" cy="0"/>
          <a:chOff x="0" y="0"/>
          <a:chExt cx="0" cy="0"/>
        </a:xfrm>
      </p:grpSpPr>
      <p:sp>
        <p:nvSpPr>
          <p:cNvPr id="119" name="Google Shape;119;p5"/>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Banking</a:t>
            </a:r>
            <a:endParaRPr/>
          </a:p>
        </p:txBody>
      </p:sp>
      <p:pic>
        <p:nvPicPr>
          <p:cNvPr id="120" name="Google Shape;120;p5"/>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121" name="Google Shape;121;p5"/>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lnSpcReduction="10000"/>
          </a:bodyPr>
          <a:lstStyle/>
          <a:p>
            <a:pPr marL="539750" lvl="0" indent="-539750" algn="l" rtl="0">
              <a:lnSpc>
                <a:spcPct val="90000"/>
              </a:lnSpc>
              <a:spcBef>
                <a:spcPts val="0"/>
              </a:spcBef>
              <a:spcAft>
                <a:spcPts val="0"/>
              </a:spcAft>
              <a:buClr>
                <a:schemeClr val="dk1"/>
              </a:buClr>
              <a:buSzPts val="2590"/>
              <a:buFont typeface="Noto Sans Symbols"/>
              <a:buChar char="✔"/>
            </a:pPr>
            <a:r>
              <a:rPr lang="en-GB" sz="2590" dirty="0"/>
              <a:t>Remove old signatures and add newly elected officers as signatories!</a:t>
            </a:r>
            <a:endParaRPr dirty="0"/>
          </a:p>
          <a:p>
            <a:pPr marL="539750" lvl="0" indent="-375285" algn="l" rtl="0">
              <a:lnSpc>
                <a:spcPct val="90000"/>
              </a:lnSpc>
              <a:spcBef>
                <a:spcPts val="0"/>
              </a:spcBef>
              <a:spcAft>
                <a:spcPts val="0"/>
              </a:spcAft>
              <a:buClr>
                <a:schemeClr val="dk1"/>
              </a:buClr>
              <a:buSzPts val="2590"/>
              <a:buFont typeface="Noto Sans Symbols"/>
              <a:buNone/>
            </a:pPr>
            <a:endParaRPr sz="2590" dirty="0"/>
          </a:p>
          <a:p>
            <a:pPr marL="539750" lvl="0" indent="-539750" algn="l" rtl="0">
              <a:lnSpc>
                <a:spcPct val="90000"/>
              </a:lnSpc>
              <a:spcBef>
                <a:spcPts val="0"/>
              </a:spcBef>
              <a:spcAft>
                <a:spcPts val="0"/>
              </a:spcAft>
              <a:buClr>
                <a:schemeClr val="dk1"/>
              </a:buClr>
              <a:buSzPts val="2590"/>
              <a:buFont typeface="Noto Sans Symbols"/>
              <a:buChar char="✔"/>
            </a:pPr>
            <a:r>
              <a:rPr lang="en-GB" sz="2590" dirty="0">
                <a:highlight>
                  <a:srgbClr val="FFFF00"/>
                </a:highlight>
              </a:rPr>
              <a:t>You should have at least 4 signatories.</a:t>
            </a:r>
            <a:endParaRPr dirty="0">
              <a:highlight>
                <a:srgbClr val="FFFF00"/>
              </a:highlight>
            </a:endParaRPr>
          </a:p>
          <a:p>
            <a:pPr marL="996950" lvl="1" indent="-539750" algn="l" rtl="0">
              <a:lnSpc>
                <a:spcPct val="90000"/>
              </a:lnSpc>
              <a:spcBef>
                <a:spcPts val="0"/>
              </a:spcBef>
              <a:spcAft>
                <a:spcPts val="0"/>
              </a:spcAft>
              <a:buClr>
                <a:schemeClr val="dk1"/>
              </a:buClr>
              <a:buSzPts val="2220"/>
              <a:buFont typeface="Noto Sans Symbols"/>
              <a:buChar char="✔"/>
            </a:pPr>
            <a:r>
              <a:rPr lang="en-GB" sz="2220" dirty="0">
                <a:highlight>
                  <a:srgbClr val="FFFF00"/>
                </a:highlight>
              </a:rPr>
              <a:t>Jillian Cowan (Cash Office Management Accountant)</a:t>
            </a:r>
            <a:endParaRPr dirty="0">
              <a:highlight>
                <a:srgbClr val="FFFF00"/>
              </a:highlight>
            </a:endParaRPr>
          </a:p>
          <a:p>
            <a:pPr marL="996950" lvl="1" indent="-539750" algn="l" rtl="0">
              <a:lnSpc>
                <a:spcPct val="90000"/>
              </a:lnSpc>
              <a:spcBef>
                <a:spcPts val="0"/>
              </a:spcBef>
              <a:spcAft>
                <a:spcPts val="0"/>
              </a:spcAft>
              <a:buClr>
                <a:schemeClr val="dk1"/>
              </a:buClr>
              <a:buSzPts val="2220"/>
              <a:buFont typeface="Noto Sans Symbols"/>
              <a:buChar char="✔"/>
            </a:pPr>
            <a:r>
              <a:rPr lang="en-GB" sz="2220" dirty="0">
                <a:highlight>
                  <a:srgbClr val="FFFF00"/>
                </a:highlight>
              </a:rPr>
              <a:t>Dave Whitton (General Manager)</a:t>
            </a:r>
            <a:endParaRPr dirty="0">
              <a:highlight>
                <a:srgbClr val="FFFF00"/>
              </a:highlight>
            </a:endParaRPr>
          </a:p>
          <a:p>
            <a:pPr marL="996950" lvl="1" indent="-539750" algn="l" rtl="0">
              <a:lnSpc>
                <a:spcPct val="90000"/>
              </a:lnSpc>
              <a:spcBef>
                <a:spcPts val="0"/>
              </a:spcBef>
              <a:spcAft>
                <a:spcPts val="0"/>
              </a:spcAft>
              <a:buClr>
                <a:schemeClr val="dk1"/>
              </a:buClr>
              <a:buSzPts val="2220"/>
              <a:buFont typeface="Noto Sans Symbols"/>
              <a:buChar char="✔"/>
            </a:pPr>
            <a:r>
              <a:rPr lang="en-GB" sz="2220" dirty="0">
                <a:highlight>
                  <a:srgbClr val="FFFF00"/>
                </a:highlight>
              </a:rPr>
              <a:t>At least 2 of your committee members (usually President and Treasurer)</a:t>
            </a:r>
            <a:endParaRPr dirty="0">
              <a:highlight>
                <a:srgbClr val="FFFF00"/>
              </a:highlight>
            </a:endParaRPr>
          </a:p>
          <a:p>
            <a:pPr marL="996950" lvl="1" indent="-398780" algn="l" rtl="0">
              <a:lnSpc>
                <a:spcPct val="90000"/>
              </a:lnSpc>
              <a:spcBef>
                <a:spcPts val="0"/>
              </a:spcBef>
              <a:spcAft>
                <a:spcPts val="0"/>
              </a:spcAft>
              <a:buClr>
                <a:schemeClr val="dk1"/>
              </a:buClr>
              <a:buSzPts val="2220"/>
              <a:buFont typeface="Noto Sans Symbols"/>
              <a:buNone/>
            </a:pPr>
            <a:endParaRPr sz="2220" dirty="0"/>
          </a:p>
          <a:p>
            <a:pPr marL="539750" indent="-539750">
              <a:spcBef>
                <a:spcPts val="0"/>
              </a:spcBef>
              <a:buSzPts val="2590"/>
              <a:buFont typeface="Noto Sans Symbols"/>
              <a:buChar char="✔"/>
            </a:pPr>
            <a:r>
              <a:rPr lang="en-GB" sz="2550" dirty="0"/>
              <a:t>The mandate (bank form) needs to specify that</a:t>
            </a:r>
            <a:r>
              <a:rPr lang="en-GB" sz="2550" dirty="0">
                <a:solidFill>
                  <a:srgbClr val="FF0000"/>
                </a:solidFill>
              </a:rPr>
              <a:t> 2 signatories</a:t>
            </a:r>
            <a:r>
              <a:rPr lang="en-GB" sz="2550" dirty="0"/>
              <a:t> are required for all expenditures.  These rules should also apply if you have online banking.</a:t>
            </a:r>
          </a:p>
          <a:p>
            <a:pPr marL="539750" lvl="0" indent="-375285" algn="l" rtl="0">
              <a:lnSpc>
                <a:spcPct val="90000"/>
              </a:lnSpc>
              <a:spcBef>
                <a:spcPts val="0"/>
              </a:spcBef>
              <a:spcAft>
                <a:spcPts val="0"/>
              </a:spcAft>
              <a:buClr>
                <a:schemeClr val="dk1"/>
              </a:buClr>
              <a:buSzPts val="2590"/>
              <a:buFont typeface="Noto Sans Symbols"/>
              <a:buNone/>
            </a:pPr>
            <a:endParaRPr sz="2590" dirty="0"/>
          </a:p>
          <a:p>
            <a:pPr marL="539750" lvl="0" indent="-539750" algn="l" rtl="0">
              <a:lnSpc>
                <a:spcPct val="90000"/>
              </a:lnSpc>
              <a:spcBef>
                <a:spcPts val="0"/>
              </a:spcBef>
              <a:spcAft>
                <a:spcPts val="0"/>
              </a:spcAft>
              <a:buClr>
                <a:schemeClr val="dk1"/>
              </a:buClr>
              <a:buSzPts val="2590"/>
              <a:buFont typeface="Noto Sans Symbols"/>
              <a:buChar char="✔"/>
            </a:pPr>
            <a:r>
              <a:rPr lang="en-GB" sz="2590" dirty="0"/>
              <a:t>All correspondence must be addressed to the Association.</a:t>
            </a:r>
            <a:endParaRPr dirty="0"/>
          </a:p>
          <a:p>
            <a:pPr marL="539750" lvl="0" indent="-375285" algn="l" rtl="0">
              <a:lnSpc>
                <a:spcPct val="90000"/>
              </a:lnSpc>
              <a:spcBef>
                <a:spcPts val="0"/>
              </a:spcBef>
              <a:spcAft>
                <a:spcPts val="0"/>
              </a:spcAft>
              <a:buClr>
                <a:schemeClr val="dk1"/>
              </a:buClr>
              <a:buSzPts val="2590"/>
              <a:buFont typeface="Noto Sans Symbols"/>
              <a:buNone/>
            </a:pPr>
            <a:endParaRPr sz="2590" dirty="0"/>
          </a:p>
          <a:p>
            <a:pPr marL="539750" lvl="0" indent="-539750" algn="l" rtl="0">
              <a:lnSpc>
                <a:spcPct val="90000"/>
              </a:lnSpc>
              <a:spcBef>
                <a:spcPts val="0"/>
              </a:spcBef>
              <a:spcAft>
                <a:spcPts val="0"/>
              </a:spcAft>
              <a:buClr>
                <a:schemeClr val="dk1"/>
              </a:buClr>
              <a:buSzPts val="2590"/>
              <a:buFont typeface="Noto Sans Symbols"/>
              <a:buChar char="✔"/>
            </a:pPr>
            <a:r>
              <a:rPr lang="en-GB" sz="2550" dirty="0"/>
              <a:t>Know your cash book balance at all times and prevent bounced cheques.</a:t>
            </a:r>
            <a:endParaRPr sz="2550" dirty="0"/>
          </a:p>
          <a:p>
            <a:pPr marL="0" lvl="0" indent="0" algn="l" rtl="0">
              <a:lnSpc>
                <a:spcPct val="70000"/>
              </a:lnSpc>
              <a:spcBef>
                <a:spcPts val="1000"/>
              </a:spcBef>
              <a:spcAft>
                <a:spcPts val="0"/>
              </a:spcAft>
              <a:buClr>
                <a:schemeClr val="dk1"/>
              </a:buClr>
              <a:buSzPts val="2590"/>
              <a:buNone/>
            </a:pPr>
            <a:endParaRPr sz="259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5"/>
        <p:cNvGrpSpPr/>
        <p:nvPr/>
      </p:nvGrpSpPr>
      <p:grpSpPr>
        <a:xfrm>
          <a:off x="0" y="0"/>
          <a:ext cx="0" cy="0"/>
          <a:chOff x="0" y="0"/>
          <a:chExt cx="0" cy="0"/>
        </a:xfrm>
      </p:grpSpPr>
      <p:sp>
        <p:nvSpPr>
          <p:cNvPr id="126" name="Google Shape;126;p6"/>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7" name="Google Shape;127;p6"/>
          <p:cNvSpPr txBox="1">
            <a:spLocks noGrp="1"/>
          </p:cNvSpPr>
          <p:nvPr>
            <p:ph type="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6000"/>
              <a:buFont typeface="Calibri"/>
              <a:buNone/>
            </a:pPr>
            <a:r>
              <a:rPr lang="en-GB">
                <a:solidFill>
                  <a:schemeClr val="lt1"/>
                </a:solidFill>
                <a:latin typeface="Calibri"/>
                <a:ea typeface="Calibri"/>
                <a:cs typeface="Calibri"/>
                <a:sym typeface="Calibri"/>
              </a:rPr>
              <a:t>Account Keeping</a:t>
            </a:r>
            <a:endParaRPr/>
          </a:p>
        </p:txBody>
      </p:sp>
      <p:sp>
        <p:nvSpPr>
          <p:cNvPr id="128" name="Google Shape;128;p6"/>
          <p:cNvSpPr txBox="1">
            <a:spLocks noGrp="1"/>
          </p:cNvSpPr>
          <p:nvPr>
            <p:ph type="body" idx="1"/>
          </p:nvPr>
        </p:nvSpPr>
        <p:spPr>
          <a:xfrm>
            <a:off x="6746627" y="4750893"/>
            <a:ext cx="4645250" cy="1147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888888"/>
              </a:buClr>
              <a:buSzPts val="2000"/>
              <a:buNone/>
            </a:pPr>
            <a:endParaRPr sz="2000">
              <a:solidFill>
                <a:schemeClr val="lt1"/>
              </a:solidFill>
              <a:latin typeface="Calibri"/>
              <a:ea typeface="Calibri"/>
              <a:cs typeface="Calibri"/>
              <a:sym typeface="Calibri"/>
            </a:endParaRPr>
          </a:p>
        </p:txBody>
      </p:sp>
      <p:sp>
        <p:nvSpPr>
          <p:cNvPr id="129" name="Google Shape;129;p6"/>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30" name="Google Shape;130;p6"/>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31" name="Google Shape;131;p6"/>
          <p:cNvPicPr preferRelativeResize="0"/>
          <p:nvPr/>
        </p:nvPicPr>
        <p:blipFill rotWithShape="1">
          <a:blip r:embed="rId3">
            <a:alphaModFix/>
          </a:blip>
          <a:srcRect/>
          <a:stretch/>
        </p:blipFill>
        <p:spPr>
          <a:xfrm>
            <a:off x="419382" y="679688"/>
            <a:ext cx="4047843" cy="413045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5"/>
        <p:cNvGrpSpPr/>
        <p:nvPr/>
      </p:nvGrpSpPr>
      <p:grpSpPr>
        <a:xfrm>
          <a:off x="0" y="0"/>
          <a:ext cx="0" cy="0"/>
          <a:chOff x="0" y="0"/>
          <a:chExt cx="0" cy="0"/>
        </a:xfrm>
      </p:grpSpPr>
      <p:sp>
        <p:nvSpPr>
          <p:cNvPr id="136" name="Google Shape;136;p7"/>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Basic Principles</a:t>
            </a:r>
            <a:endParaRPr/>
          </a:p>
        </p:txBody>
      </p:sp>
      <p:pic>
        <p:nvPicPr>
          <p:cNvPr id="137" name="Google Shape;137;p7"/>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138" name="Google Shape;138;p7"/>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rgbClr val="FF0000"/>
              </a:buClr>
              <a:buSzPts val="2800"/>
              <a:buFont typeface="Noto Sans Symbols"/>
              <a:buChar char="✔"/>
            </a:pPr>
            <a:r>
              <a:rPr lang="en-GB">
                <a:solidFill>
                  <a:srgbClr val="FF0000"/>
                </a:solidFill>
              </a:rPr>
              <a:t>Single-Entry Bookkeeping</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The standard method of accountancy for societies.</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Income and expenditure is recorded only once in the cash book.</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620713" lvl="0" indent="-620713" algn="l" rtl="0">
              <a:lnSpc>
                <a:spcPct val="90000"/>
              </a:lnSpc>
              <a:spcBef>
                <a:spcPts val="1000"/>
              </a:spcBef>
              <a:spcAft>
                <a:spcPts val="0"/>
              </a:spcAft>
              <a:buClr>
                <a:srgbClr val="FF0000"/>
              </a:buClr>
              <a:buSzPts val="2800"/>
              <a:buFont typeface="Noto Sans Symbols"/>
              <a:buChar char="✔"/>
            </a:pPr>
            <a:r>
              <a:rPr lang="en-GB">
                <a:solidFill>
                  <a:srgbClr val="FF0000"/>
                </a:solidFill>
              </a:rPr>
              <a:t>Cash Book</a:t>
            </a:r>
            <a:endParaRPr/>
          </a:p>
          <a:p>
            <a:pPr marL="1077913" lvl="1" indent="-620713" algn="l" rtl="0">
              <a:lnSpc>
                <a:spcPct val="90000"/>
              </a:lnSpc>
              <a:spcBef>
                <a:spcPts val="500"/>
              </a:spcBef>
              <a:spcAft>
                <a:spcPts val="0"/>
              </a:spcAft>
              <a:buClr>
                <a:schemeClr val="dk1"/>
              </a:buClr>
              <a:buSzPts val="2400"/>
              <a:buFont typeface="Noto Sans Symbols"/>
              <a:buChar char="✔"/>
            </a:pPr>
            <a:r>
              <a:rPr lang="en-GB"/>
              <a:t>Consists of all cash receipts and payments for both society’s petty cash and bank account.</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620713" lvl="0" indent="-620713" algn="l" rtl="0">
              <a:lnSpc>
                <a:spcPct val="90000"/>
              </a:lnSpc>
              <a:spcBef>
                <a:spcPts val="1000"/>
              </a:spcBef>
              <a:spcAft>
                <a:spcPts val="0"/>
              </a:spcAft>
              <a:buClr>
                <a:schemeClr val="dk1"/>
              </a:buClr>
              <a:buSzPts val="2800"/>
              <a:buFont typeface="Noto Sans Symbols"/>
              <a:buChar char="✔"/>
            </a:pPr>
            <a:r>
              <a:rPr lang="en-GB"/>
              <a:t>In a single-entry bookkeeping system, the cash book is the principal ledger.</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2"/>
        <p:cNvGrpSpPr/>
        <p:nvPr/>
      </p:nvGrpSpPr>
      <p:grpSpPr>
        <a:xfrm>
          <a:off x="0" y="0"/>
          <a:ext cx="0" cy="0"/>
          <a:chOff x="0" y="0"/>
          <a:chExt cx="0" cy="0"/>
        </a:xfrm>
      </p:grpSpPr>
      <p:pic>
        <p:nvPicPr>
          <p:cNvPr id="143" name="Google Shape;143;p8"/>
          <p:cNvPicPr preferRelativeResize="0"/>
          <p:nvPr/>
        </p:nvPicPr>
        <p:blipFill rotWithShape="1">
          <a:blip r:embed="rId3">
            <a:alphaModFix/>
          </a:blip>
          <a:srcRect/>
          <a:stretch/>
        </p:blipFill>
        <p:spPr>
          <a:xfrm>
            <a:off x="847344" y="570706"/>
            <a:ext cx="896112" cy="914400"/>
          </a:xfrm>
          <a:prstGeom prst="rect">
            <a:avLst/>
          </a:prstGeom>
          <a:noFill/>
          <a:ln>
            <a:noFill/>
          </a:ln>
        </p:spPr>
      </p:pic>
      <p:graphicFrame>
        <p:nvGraphicFramePr>
          <p:cNvPr id="144" name="Google Shape;144;p8"/>
          <p:cNvGraphicFramePr/>
          <p:nvPr>
            <p:extLst>
              <p:ext uri="{D42A27DB-BD31-4B8C-83A1-F6EECF244321}">
                <p14:modId xmlns:p14="http://schemas.microsoft.com/office/powerpoint/2010/main" val="2055333466"/>
              </p:ext>
            </p:extLst>
          </p:nvPr>
        </p:nvGraphicFramePr>
        <p:xfrm>
          <a:off x="2208738" y="196896"/>
          <a:ext cx="8377250" cy="6685982"/>
        </p:xfrm>
        <a:graphic>
          <a:graphicData uri="http://schemas.openxmlformats.org/drawingml/2006/table">
            <a:tbl>
              <a:tblPr firstRow="1" bandRow="1">
                <a:noFill/>
                <a:tableStyleId>{D14A0F75-393A-4376-960B-74712CA46E46}</a:tableStyleId>
              </a:tblPr>
              <a:tblGrid>
                <a:gridCol w="1196750">
                  <a:extLst>
                    <a:ext uri="{9D8B030D-6E8A-4147-A177-3AD203B41FA5}">
                      <a16:colId xmlns:a16="http://schemas.microsoft.com/office/drawing/2014/main" val="20000"/>
                    </a:ext>
                  </a:extLst>
                </a:gridCol>
                <a:gridCol w="1196750">
                  <a:extLst>
                    <a:ext uri="{9D8B030D-6E8A-4147-A177-3AD203B41FA5}">
                      <a16:colId xmlns:a16="http://schemas.microsoft.com/office/drawing/2014/main" val="20001"/>
                    </a:ext>
                  </a:extLst>
                </a:gridCol>
                <a:gridCol w="1196750">
                  <a:extLst>
                    <a:ext uri="{9D8B030D-6E8A-4147-A177-3AD203B41FA5}">
                      <a16:colId xmlns:a16="http://schemas.microsoft.com/office/drawing/2014/main" val="20002"/>
                    </a:ext>
                  </a:extLst>
                </a:gridCol>
                <a:gridCol w="1196750">
                  <a:extLst>
                    <a:ext uri="{9D8B030D-6E8A-4147-A177-3AD203B41FA5}">
                      <a16:colId xmlns:a16="http://schemas.microsoft.com/office/drawing/2014/main" val="20003"/>
                    </a:ext>
                  </a:extLst>
                </a:gridCol>
                <a:gridCol w="1196750">
                  <a:extLst>
                    <a:ext uri="{9D8B030D-6E8A-4147-A177-3AD203B41FA5}">
                      <a16:colId xmlns:a16="http://schemas.microsoft.com/office/drawing/2014/main" val="20004"/>
                    </a:ext>
                  </a:extLst>
                </a:gridCol>
                <a:gridCol w="1196750">
                  <a:extLst>
                    <a:ext uri="{9D8B030D-6E8A-4147-A177-3AD203B41FA5}">
                      <a16:colId xmlns:a16="http://schemas.microsoft.com/office/drawing/2014/main" val="20005"/>
                    </a:ext>
                  </a:extLst>
                </a:gridCol>
                <a:gridCol w="1196750">
                  <a:extLst>
                    <a:ext uri="{9D8B030D-6E8A-4147-A177-3AD203B41FA5}">
                      <a16:colId xmlns:a16="http://schemas.microsoft.com/office/drawing/2014/main" val="20006"/>
                    </a:ext>
                  </a:extLst>
                </a:gridCol>
              </a:tblGrid>
              <a:tr h="613725">
                <a:tc>
                  <a:txBody>
                    <a:bodyPr/>
                    <a:lstStyle/>
                    <a:p>
                      <a:pPr marL="76200" marR="0" lvl="0" indent="0" algn="l" rtl="0">
                        <a:lnSpc>
                          <a:spcPct val="100000"/>
                        </a:lnSpc>
                        <a:spcBef>
                          <a:spcPts val="0"/>
                        </a:spcBef>
                        <a:spcAft>
                          <a:spcPts val="0"/>
                        </a:spcAft>
                        <a:buClr>
                          <a:srgbClr val="000000"/>
                        </a:buClr>
                        <a:buSzPts val="1300"/>
                        <a:buFont typeface="Arial"/>
                        <a:buNone/>
                      </a:pPr>
                      <a:r>
                        <a:rPr lang="en-GB" sz="1300" u="none" strike="noStrike" cap="none" dirty="0">
                          <a:solidFill>
                            <a:srgbClr val="FFFFFF"/>
                          </a:solidFill>
                          <a:latin typeface="Arial"/>
                          <a:ea typeface="Arial"/>
                          <a:cs typeface="Arial"/>
                          <a:sym typeface="Arial"/>
                        </a:rPr>
                        <a:t>No</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C0000"/>
                    </a:solidFill>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solidFill>
                            <a:srgbClr val="FFFFFF"/>
                          </a:solidFill>
                          <a:latin typeface="Arial"/>
                          <a:ea typeface="Arial"/>
                          <a:cs typeface="Arial"/>
                          <a:sym typeface="Arial"/>
                        </a:rPr>
                        <a:t>Date</a:t>
                      </a:r>
                      <a:endParaRPr sz="1300" u="none" strike="noStrike" cap="none" dirty="0">
                        <a:latin typeface="Arial"/>
                        <a:ea typeface="Arial"/>
                        <a:cs typeface="Arial"/>
                        <a:sym typeface="Arial"/>
                      </a:endParaRPr>
                    </a:p>
                  </a:txBody>
                  <a:tcPr marL="0" marR="0" marT="68100" marB="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C0000"/>
                    </a:solidFill>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solidFill>
                            <a:srgbClr val="FFFFFF"/>
                          </a:solidFill>
                          <a:latin typeface="Arial"/>
                          <a:ea typeface="Arial"/>
                          <a:cs typeface="Arial"/>
                          <a:sym typeface="Arial"/>
                        </a:rPr>
                        <a:t>Transaction</a:t>
                      </a:r>
                      <a:endParaRPr sz="1300" u="none" strike="noStrike" cap="none" dirty="0">
                        <a:latin typeface="Arial"/>
                        <a:ea typeface="Arial"/>
                        <a:cs typeface="Arial"/>
                        <a:sym typeface="Arial"/>
                      </a:endParaRPr>
                    </a:p>
                  </a:txBody>
                  <a:tcPr marL="0" marR="0" marT="68100" marB="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C0000"/>
                    </a:solidFill>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solidFill>
                            <a:srgbClr val="FFFFFF"/>
                          </a:solidFill>
                          <a:latin typeface="Arial"/>
                          <a:ea typeface="Arial"/>
                          <a:cs typeface="Arial"/>
                          <a:sym typeface="Arial"/>
                        </a:rPr>
                        <a:t>Cash Income</a:t>
                      </a:r>
                      <a:endParaRPr sz="1300" u="none" strike="noStrike" cap="none" dirty="0">
                        <a:latin typeface="Arial"/>
                        <a:ea typeface="Arial"/>
                        <a:cs typeface="Arial"/>
                        <a:sym typeface="Arial"/>
                      </a:endParaRPr>
                    </a:p>
                  </a:txBody>
                  <a:tcPr marL="0" marR="0" marT="68100" marB="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C0000"/>
                    </a:solidFill>
                  </a:tcPr>
                </a:tc>
                <a:tc>
                  <a:txBody>
                    <a:bodyPr/>
                    <a:lstStyle/>
                    <a:p>
                      <a:pPr marL="75565" marR="145415" lvl="0" indent="0" algn="l" rtl="0">
                        <a:lnSpc>
                          <a:spcPct val="112500"/>
                        </a:lnSpc>
                        <a:spcBef>
                          <a:spcPts val="0"/>
                        </a:spcBef>
                        <a:spcAft>
                          <a:spcPts val="0"/>
                        </a:spcAft>
                        <a:buClr>
                          <a:srgbClr val="000000"/>
                        </a:buClr>
                        <a:buSzPts val="1300"/>
                        <a:buFont typeface="Arial"/>
                        <a:buNone/>
                      </a:pPr>
                      <a:r>
                        <a:rPr lang="en-GB" sz="1300" u="none" strike="noStrike" cap="none" dirty="0">
                          <a:solidFill>
                            <a:srgbClr val="FFFFFF"/>
                          </a:solidFill>
                          <a:latin typeface="Arial"/>
                          <a:ea typeface="Arial"/>
                          <a:cs typeface="Arial"/>
                          <a:sym typeface="Arial"/>
                        </a:rPr>
                        <a:t>Cash</a:t>
                      </a:r>
                      <a:r>
                        <a:rPr lang="en-GB" sz="1300" u="none" strike="noStrike" cap="none" dirty="0">
                          <a:solidFill>
                            <a:srgbClr val="FFFFFF"/>
                          </a:solidFill>
                          <a:latin typeface="Arial"/>
                          <a:ea typeface="Arial"/>
                          <a:cs typeface="Arial"/>
                        </a:rPr>
                        <a:t> </a:t>
                      </a:r>
                      <a:r>
                        <a:rPr lang="en-GB" sz="1300" u="none" strike="noStrike" cap="none" dirty="0">
                          <a:solidFill>
                            <a:srgbClr val="FFFFFF"/>
                          </a:solidFill>
                          <a:latin typeface="Arial"/>
                          <a:ea typeface="Arial"/>
                          <a:cs typeface="Arial"/>
                          <a:sym typeface="Arial"/>
                        </a:rPr>
                        <a:t> Expenditure</a:t>
                      </a:r>
                      <a:endParaRPr sz="1300" u="none" strike="noStrike" cap="none" dirty="0">
                        <a:latin typeface="Arial"/>
                        <a:ea typeface="Arial"/>
                        <a:cs typeface="Arial"/>
                        <a:sym typeface="Arial"/>
                      </a:endParaRPr>
                    </a:p>
                  </a:txBody>
                  <a:tcPr marL="0" marR="0" marT="43175" marB="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C0000"/>
                    </a:solidFill>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solidFill>
                            <a:srgbClr val="FFFFFF"/>
                          </a:solidFill>
                          <a:latin typeface="Arial"/>
                          <a:ea typeface="Arial"/>
                          <a:cs typeface="Arial"/>
                          <a:sym typeface="Arial"/>
                        </a:rPr>
                        <a:t>Bank Income</a:t>
                      </a:r>
                      <a:endParaRPr sz="1300" u="none" strike="noStrike" cap="none" dirty="0">
                        <a:latin typeface="Arial"/>
                        <a:ea typeface="Arial"/>
                        <a:cs typeface="Arial"/>
                        <a:sym typeface="Arial"/>
                      </a:endParaRPr>
                    </a:p>
                  </a:txBody>
                  <a:tcPr marL="0" marR="0" marT="68100" marB="0"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C0000"/>
                    </a:solidFill>
                  </a:tcPr>
                </a:tc>
                <a:tc>
                  <a:txBody>
                    <a:bodyPr/>
                    <a:lstStyle/>
                    <a:p>
                      <a:pPr marL="75565" marR="145415" lvl="0" indent="0" algn="l" rtl="0">
                        <a:lnSpc>
                          <a:spcPct val="112500"/>
                        </a:lnSpc>
                        <a:spcBef>
                          <a:spcPts val="0"/>
                        </a:spcBef>
                        <a:spcAft>
                          <a:spcPts val="0"/>
                        </a:spcAft>
                        <a:buClr>
                          <a:srgbClr val="000000"/>
                        </a:buClr>
                        <a:buSzPts val="1300"/>
                        <a:buFont typeface="Arial"/>
                        <a:buNone/>
                      </a:pPr>
                      <a:r>
                        <a:rPr lang="en-GB" sz="1300" u="none" strike="noStrike" cap="none" dirty="0">
                          <a:solidFill>
                            <a:srgbClr val="FFFFFF"/>
                          </a:solidFill>
                          <a:latin typeface="Arial"/>
                          <a:ea typeface="Arial"/>
                          <a:cs typeface="Arial"/>
                          <a:sym typeface="Arial"/>
                        </a:rPr>
                        <a:t>Bank</a:t>
                      </a:r>
                      <a:r>
                        <a:rPr lang="en-GB" sz="1300" u="none" strike="noStrike" cap="none" dirty="0">
                          <a:solidFill>
                            <a:srgbClr val="FFFFFF"/>
                          </a:solidFill>
                          <a:latin typeface="Arial"/>
                          <a:ea typeface="Arial"/>
                          <a:cs typeface="Arial"/>
                        </a:rPr>
                        <a:t> </a:t>
                      </a:r>
                      <a:r>
                        <a:rPr lang="en-GB" sz="1300" u="none" strike="noStrike" cap="none" dirty="0">
                          <a:solidFill>
                            <a:srgbClr val="FFFFFF"/>
                          </a:solidFill>
                          <a:latin typeface="Arial"/>
                          <a:ea typeface="Arial"/>
                          <a:cs typeface="Arial"/>
                          <a:sym typeface="Arial"/>
                        </a:rPr>
                        <a:t> Expenditure</a:t>
                      </a:r>
                      <a:endParaRPr sz="1300" u="none" strike="noStrike" cap="none" dirty="0">
                        <a:latin typeface="Arial"/>
                        <a:ea typeface="Arial"/>
                        <a:cs typeface="Arial"/>
                        <a:sym typeface="Arial"/>
                      </a:endParaRPr>
                    </a:p>
                  </a:txBody>
                  <a:tcPr marL="0" marR="0" marT="43175" marB="0" anchor="ctr">
                    <a:lnL w="9525" cap="flat" cmpd="sng">
                      <a:solidFill>
                        <a:srgbClr val="FFFFFF"/>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CC0000"/>
                    </a:solidFill>
                  </a:tcPr>
                </a:tc>
                <a:extLst>
                  <a:ext uri="{0D108BD9-81ED-4DB2-BD59-A6C34878D82A}">
                    <a16:rowId xmlns:a16="http://schemas.microsoft.com/office/drawing/2014/main" val="10000"/>
                  </a:ext>
                </a:extLst>
              </a:tr>
              <a:tr h="613725">
                <a:tc>
                  <a:txBody>
                    <a:bodyPr/>
                    <a:lstStyle/>
                    <a:p>
                      <a:pPr marL="76200"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1</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1 Sept. </a:t>
                      </a:r>
                      <a:r>
                        <a:rPr lang="en-GB" sz="1300" u="none" strike="noStrike" cap="none" dirty="0">
                          <a:latin typeface="Arial"/>
                          <a:ea typeface="Arial"/>
                          <a:cs typeface="Arial"/>
                        </a:rPr>
                        <a:t>2021</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218440" lvl="0" indent="0" algn="l" rtl="0">
                        <a:lnSpc>
                          <a:spcPct val="1125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Carry Over</a:t>
                      </a:r>
                      <a:r>
                        <a:rPr lang="en-GB" sz="1300" u="none" strike="noStrike" cap="none" dirty="0">
                          <a:latin typeface="Arial"/>
                          <a:ea typeface="Arial"/>
                          <a:cs typeface="Arial"/>
                        </a:rPr>
                        <a:t> </a:t>
                      </a:r>
                      <a:r>
                        <a:rPr lang="en-GB" sz="1300" u="none" strike="noStrike" cap="none" dirty="0">
                          <a:latin typeface="Arial"/>
                          <a:ea typeface="Arial"/>
                          <a:cs typeface="Arial"/>
                          <a:sym typeface="Arial"/>
                        </a:rPr>
                        <a:t> Balances</a:t>
                      </a:r>
                      <a:endParaRPr sz="1300" u="none" strike="noStrike" cap="none" dirty="0">
                        <a:latin typeface="Arial"/>
                        <a:ea typeface="Arial"/>
                        <a:cs typeface="Arial"/>
                        <a:sym typeface="Arial"/>
                      </a:endParaRPr>
                    </a:p>
                  </a:txBody>
                  <a:tcPr marL="0" marR="0" marT="43175"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£0.00</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£300</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13725">
                <a:tc>
                  <a:txBody>
                    <a:bodyPr/>
                    <a:lstStyle/>
                    <a:p>
                      <a:pPr marL="76200"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2</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12 Sept. </a:t>
                      </a:r>
                      <a:r>
                        <a:rPr lang="en-GB" sz="1300" u="none" strike="noStrike" cap="none" dirty="0">
                          <a:latin typeface="Arial"/>
                          <a:ea typeface="Arial"/>
                          <a:cs typeface="Arial"/>
                        </a:rPr>
                        <a:t>2021</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122555" lvl="0" indent="0" algn="l" rtl="0">
                        <a:lnSpc>
                          <a:spcPct val="1125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Membership</a:t>
                      </a:r>
                      <a:r>
                        <a:rPr lang="en-GB" sz="1300" u="none" strike="noStrike" cap="none" dirty="0">
                          <a:latin typeface="Arial"/>
                          <a:ea typeface="Arial"/>
                          <a:cs typeface="Arial"/>
                        </a:rPr>
                        <a:t> </a:t>
                      </a:r>
                      <a:r>
                        <a:rPr lang="en-GB" sz="1300" u="none" strike="noStrike" cap="none" dirty="0">
                          <a:latin typeface="Arial"/>
                          <a:ea typeface="Arial"/>
                          <a:cs typeface="Arial"/>
                          <a:sym typeface="Arial"/>
                        </a:rPr>
                        <a:t> Fees</a:t>
                      </a:r>
                      <a:endParaRPr sz="1300" u="none" strike="noStrike" cap="none" dirty="0">
                        <a:latin typeface="Arial"/>
                        <a:ea typeface="Arial"/>
                        <a:cs typeface="Arial"/>
                        <a:sym typeface="Arial"/>
                      </a:endParaRPr>
                    </a:p>
                  </a:txBody>
                  <a:tcPr marL="0" marR="0" marT="43175"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£75</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837975">
                <a:tc>
                  <a:txBody>
                    <a:bodyPr/>
                    <a:lstStyle/>
                    <a:p>
                      <a:pPr marL="76200"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3</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12 Sept. </a:t>
                      </a:r>
                      <a:r>
                        <a:rPr lang="en-GB" sz="1300" u="none" strike="noStrike" cap="none" dirty="0">
                          <a:latin typeface="Arial"/>
                          <a:ea typeface="Arial"/>
                          <a:cs typeface="Arial"/>
                        </a:rPr>
                        <a:t>2021</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60325" lvl="0" indent="0" algn="l" rtl="0">
                        <a:lnSpc>
                          <a:spcPct val="1125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Tesco: Candy</a:t>
                      </a:r>
                      <a:r>
                        <a:rPr lang="en-GB" sz="1300" u="none" strike="noStrike" cap="none" dirty="0">
                          <a:latin typeface="Arial"/>
                          <a:ea typeface="Arial"/>
                          <a:cs typeface="Arial"/>
                        </a:rPr>
                        <a:t> </a:t>
                      </a:r>
                      <a:r>
                        <a:rPr lang="en-GB" sz="1300" u="none" strike="noStrike" cap="none" dirty="0">
                          <a:latin typeface="Arial"/>
                          <a:ea typeface="Arial"/>
                          <a:cs typeface="Arial"/>
                          <a:sym typeface="Arial"/>
                        </a:rPr>
                        <a:t> for Freshers'</a:t>
                      </a:r>
                      <a:r>
                        <a:rPr lang="en-GB" sz="1300" u="none" strike="noStrike" cap="none" dirty="0">
                          <a:latin typeface="Arial"/>
                          <a:ea typeface="Arial"/>
                          <a:cs typeface="Arial"/>
                        </a:rPr>
                        <a:t> </a:t>
                      </a:r>
                      <a:r>
                        <a:rPr lang="en-GB" sz="1300" u="none" strike="noStrike" cap="none" dirty="0">
                          <a:latin typeface="Arial"/>
                          <a:ea typeface="Arial"/>
                          <a:cs typeface="Arial"/>
                          <a:sym typeface="Arial"/>
                        </a:rPr>
                        <a:t> Fayre</a:t>
                      </a:r>
                      <a:endParaRPr sz="1300" u="none" strike="noStrike" cap="none" dirty="0">
                        <a:latin typeface="Arial"/>
                        <a:ea typeface="Arial"/>
                        <a:cs typeface="Arial"/>
                        <a:sym typeface="Arial"/>
                      </a:endParaRPr>
                    </a:p>
                  </a:txBody>
                  <a:tcPr marL="0" marR="0" marT="43175"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solidFill>
                            <a:srgbClr val="FF0000"/>
                          </a:solidFill>
                          <a:latin typeface="Arial"/>
                          <a:ea typeface="Arial"/>
                          <a:cs typeface="Arial"/>
                          <a:sym typeface="Arial"/>
                        </a:rPr>
                        <a:t>£10</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427700">
                <a:tc>
                  <a:txBody>
                    <a:bodyPr/>
                    <a:lstStyle/>
                    <a:p>
                      <a:pPr marL="76200"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4</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13 Sept. </a:t>
                      </a:r>
                      <a:r>
                        <a:rPr lang="en-GB" sz="1300" u="none" strike="noStrike" cap="none" dirty="0">
                          <a:latin typeface="Arial"/>
                          <a:ea typeface="Arial"/>
                          <a:cs typeface="Arial"/>
                        </a:rPr>
                        <a:t>2021</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Cash to Bank</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solidFill>
                            <a:srgbClr val="FF0000"/>
                          </a:solidFill>
                          <a:latin typeface="Arial"/>
                          <a:ea typeface="Arial"/>
                          <a:cs typeface="Arial"/>
                          <a:sym typeface="Arial"/>
                        </a:rPr>
                        <a:t>£50</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£50</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1062200">
                <a:tc>
                  <a:txBody>
                    <a:bodyPr/>
                    <a:lstStyle/>
                    <a:p>
                      <a:pPr marL="76200"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5</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15 Sept. </a:t>
                      </a:r>
                      <a:r>
                        <a:rPr lang="en-GB" sz="1300" u="none" strike="noStrike" cap="none" dirty="0">
                          <a:latin typeface="Arial"/>
                          <a:ea typeface="Arial"/>
                          <a:cs typeface="Arial"/>
                        </a:rPr>
                        <a:t>2021</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218440" lvl="0" indent="0" algn="l" rtl="0">
                        <a:lnSpc>
                          <a:spcPct val="1125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Print Shop:</a:t>
                      </a:r>
                      <a:r>
                        <a:rPr lang="en-GB" sz="1300" u="none" strike="noStrike" cap="none" dirty="0">
                          <a:latin typeface="Arial"/>
                          <a:ea typeface="Arial"/>
                          <a:cs typeface="Arial"/>
                        </a:rPr>
                        <a:t> </a:t>
                      </a:r>
                      <a:r>
                        <a:rPr lang="en-GB" sz="1300" u="none" strike="noStrike" cap="none" dirty="0">
                          <a:latin typeface="Arial"/>
                          <a:ea typeface="Arial"/>
                          <a:cs typeface="Arial"/>
                          <a:sym typeface="Arial"/>
                        </a:rPr>
                        <a:t> Freshers</a:t>
                      </a:r>
                      <a:r>
                        <a:rPr lang="en-GB" sz="1300" u="none" strike="noStrike" cap="none" dirty="0">
                          <a:latin typeface="Arial"/>
                          <a:ea typeface="Arial"/>
                          <a:cs typeface="Arial"/>
                        </a:rPr>
                        <a:t> </a:t>
                      </a:r>
                      <a:r>
                        <a:rPr lang="en-GB" sz="1300" u="none" strike="noStrike" cap="none" dirty="0">
                          <a:latin typeface="Arial"/>
                          <a:ea typeface="Arial"/>
                          <a:cs typeface="Arial"/>
                          <a:sym typeface="Arial"/>
                        </a:rPr>
                        <a:t> Flyers</a:t>
                      </a:r>
                      <a:r>
                        <a:rPr lang="en-GB" sz="1300" u="none" strike="noStrike" cap="none" dirty="0">
                          <a:latin typeface="Arial"/>
                          <a:ea typeface="Arial"/>
                          <a:cs typeface="Arial"/>
                        </a:rPr>
                        <a:t> </a:t>
                      </a:r>
                      <a:r>
                        <a:rPr lang="en-GB" sz="1300" u="none" strike="noStrike" cap="none" dirty="0">
                          <a:latin typeface="Arial"/>
                          <a:ea typeface="Arial"/>
                          <a:cs typeface="Arial"/>
                          <a:sym typeface="Arial"/>
                        </a:rPr>
                        <a:t> (#01392)</a:t>
                      </a:r>
                      <a:endParaRPr sz="1300" u="none" strike="noStrike" cap="none" dirty="0">
                        <a:latin typeface="Arial"/>
                        <a:ea typeface="Arial"/>
                        <a:cs typeface="Arial"/>
                        <a:sym typeface="Arial"/>
                      </a:endParaRPr>
                    </a:p>
                  </a:txBody>
                  <a:tcPr marL="0" marR="0" marT="43175"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solidFill>
                            <a:srgbClr val="FF0000"/>
                          </a:solidFill>
                          <a:latin typeface="Arial"/>
                          <a:ea typeface="Arial"/>
                          <a:cs typeface="Arial"/>
                          <a:sym typeface="Arial"/>
                        </a:rPr>
                        <a:t>£22.50</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613725">
                <a:tc>
                  <a:txBody>
                    <a:bodyPr/>
                    <a:lstStyle/>
                    <a:p>
                      <a:pPr marL="76200"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6</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17 Sept. </a:t>
                      </a:r>
                      <a:r>
                        <a:rPr lang="en-GB" sz="1300" u="none" strike="noStrike" cap="none" dirty="0">
                          <a:latin typeface="Arial"/>
                          <a:ea typeface="Arial"/>
                          <a:cs typeface="Arial"/>
                        </a:rPr>
                        <a:t>2021</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122555" lvl="0" indent="0" algn="l" rtl="0">
                        <a:lnSpc>
                          <a:spcPct val="1125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Membership</a:t>
                      </a:r>
                      <a:r>
                        <a:rPr lang="en-GB" sz="1300" u="none" strike="noStrike" cap="none" dirty="0">
                          <a:latin typeface="Arial"/>
                          <a:ea typeface="Arial"/>
                          <a:cs typeface="Arial"/>
                        </a:rPr>
                        <a:t> </a:t>
                      </a:r>
                      <a:r>
                        <a:rPr lang="en-GB" sz="1300" u="none" strike="noStrike" cap="none" dirty="0">
                          <a:latin typeface="Arial"/>
                          <a:ea typeface="Arial"/>
                          <a:cs typeface="Arial"/>
                          <a:sym typeface="Arial"/>
                        </a:rPr>
                        <a:t> Fees</a:t>
                      </a:r>
                      <a:endParaRPr sz="1300" u="none" strike="noStrike" cap="none" dirty="0">
                        <a:latin typeface="Arial"/>
                        <a:ea typeface="Arial"/>
                        <a:cs typeface="Arial"/>
                        <a:sym typeface="Arial"/>
                      </a:endParaRPr>
                    </a:p>
                  </a:txBody>
                  <a:tcPr marL="0" marR="0" marT="43175"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£45</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427700">
                <a:tc>
                  <a:txBody>
                    <a:bodyPr/>
                    <a:lstStyle/>
                    <a:p>
                      <a:pPr marL="76200"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7</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18 Sept. </a:t>
                      </a:r>
                      <a:r>
                        <a:rPr lang="en-GB" sz="1300" u="none" strike="noStrike" cap="none" dirty="0">
                          <a:latin typeface="Arial"/>
                          <a:ea typeface="Arial"/>
                          <a:cs typeface="Arial"/>
                        </a:rPr>
                        <a:t>2021</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Cash to Bank</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solidFill>
                            <a:srgbClr val="FF0000"/>
                          </a:solidFill>
                          <a:latin typeface="Arial"/>
                          <a:ea typeface="Arial"/>
                          <a:cs typeface="Arial"/>
                          <a:sym typeface="Arial"/>
                        </a:rPr>
                        <a:t>£45</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£45</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613725">
                <a:tc>
                  <a:txBody>
                    <a:bodyPr/>
                    <a:lstStyle/>
                    <a:p>
                      <a:pPr marL="76200"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8</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20 Sept. </a:t>
                      </a:r>
                      <a:r>
                        <a:rPr lang="en-GB" sz="1300" u="none" strike="noStrike" cap="none" dirty="0">
                          <a:latin typeface="Arial"/>
                          <a:ea typeface="Arial"/>
                          <a:cs typeface="Arial"/>
                        </a:rPr>
                        <a:t>2021</a:t>
                      </a: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PWC:</a:t>
                      </a:r>
                      <a:endParaRPr sz="1300" u="none" strike="noStrike" cap="none" dirty="0">
                        <a:latin typeface="Arial"/>
                        <a:ea typeface="Arial"/>
                        <a:cs typeface="Arial"/>
                        <a:sym typeface="Arial"/>
                      </a:endParaRPr>
                    </a:p>
                    <a:p>
                      <a:pPr marL="75565" marR="0" lvl="0" indent="0" algn="l" rtl="0">
                        <a:lnSpc>
                          <a:spcPct val="100000"/>
                        </a:lnSpc>
                        <a:spcBef>
                          <a:spcPts val="150"/>
                        </a:spcBef>
                        <a:spcAft>
                          <a:spcPts val="0"/>
                        </a:spcAft>
                        <a:buClr>
                          <a:srgbClr val="000000"/>
                        </a:buClr>
                        <a:buSzPts val="1300"/>
                        <a:buFont typeface="Arial"/>
                        <a:buNone/>
                      </a:pPr>
                      <a:r>
                        <a:rPr lang="en-GB" sz="1300" u="none" strike="noStrike" cap="none" dirty="0">
                          <a:latin typeface="Arial"/>
                          <a:ea typeface="Arial"/>
                          <a:cs typeface="Arial"/>
                          <a:sym typeface="Arial"/>
                        </a:rPr>
                        <a:t>Sponsorship</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£150</a:t>
                      </a:r>
                      <a:endParaRPr sz="1300" u="none" strike="noStrike" cap="none" dirty="0">
                        <a:latin typeface="Arial"/>
                        <a:ea typeface="Arial"/>
                        <a:cs typeface="Arial"/>
                        <a:sym typeface="Arial"/>
                      </a:endParaRPr>
                    </a:p>
                  </a:txBody>
                  <a:tcPr marL="0" marR="0" marT="6810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300"/>
                        <a:buFont typeface="Arial"/>
                        <a:buNone/>
                      </a:pPr>
                      <a:endParaRPr sz="1300" u="none" strike="noStrike" cap="none">
                        <a:latin typeface="Times New Roman"/>
                        <a:ea typeface="Times New Roman"/>
                        <a:cs typeface="Times New Roman"/>
                        <a:sym typeface="Times New Roman"/>
                      </a:endParaRPr>
                    </a:p>
                  </a:txBody>
                  <a:tcPr marL="0" marR="0" marT="0" marB="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r h="613725">
                <a:tc>
                  <a:txBody>
                    <a:bodyPr/>
                    <a:lstStyle/>
                    <a:p>
                      <a:pPr marL="76200"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9</a:t>
                      </a:r>
                      <a:endParaRPr sz="1300" u="none" strike="noStrike" cap="none" dirty="0">
                        <a:latin typeface="Arial"/>
                        <a:ea typeface="Arial"/>
                        <a:cs typeface="Arial"/>
                        <a:sym typeface="Arial"/>
                      </a:endParaRPr>
                    </a:p>
                  </a:txBody>
                  <a:tcPr marL="0" marR="0" marT="68100" marB="0" anchor="ctr">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30 Sept. </a:t>
                      </a:r>
                      <a:r>
                        <a:rPr lang="en-GB" sz="1300" u="none" strike="noStrike" cap="none" dirty="0">
                          <a:latin typeface="Arial"/>
                          <a:ea typeface="Arial"/>
                          <a:cs typeface="Arial"/>
                        </a:rPr>
                        <a:t>2021</a:t>
                      </a:r>
                      <a:endParaRPr sz="1300" u="none" strike="noStrike" cap="none" dirty="0">
                        <a:latin typeface="Arial"/>
                        <a:ea typeface="Arial"/>
                        <a:cs typeface="Arial"/>
                        <a:sym typeface="Arial"/>
                      </a:endParaRPr>
                    </a:p>
                  </a:txBody>
                  <a:tcPr marL="0" marR="0" marT="68100" marB="0" anchor="ctr">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a:txBody>
                    <a:bodyPr/>
                    <a:lstStyle/>
                    <a:p>
                      <a:pPr marL="75565" marR="156845" lvl="0" indent="0" algn="l" rtl="0">
                        <a:lnSpc>
                          <a:spcPct val="112500"/>
                        </a:lnSpc>
                        <a:spcBef>
                          <a:spcPts val="0"/>
                        </a:spcBef>
                        <a:spcAft>
                          <a:spcPts val="0"/>
                        </a:spcAft>
                        <a:buClr>
                          <a:srgbClr val="000000"/>
                        </a:buClr>
                        <a:buSzPts val="1300"/>
                        <a:buFont typeface="Arial"/>
                        <a:buNone/>
                      </a:pPr>
                      <a:r>
                        <a:rPr lang="en-GB" sz="1300" i="1" u="none" strike="noStrike" cap="none" dirty="0">
                          <a:latin typeface="Arial"/>
                          <a:ea typeface="Arial"/>
                          <a:cs typeface="Arial"/>
                          <a:sym typeface="Arial"/>
                        </a:rPr>
                        <a:t>Balances to</a:t>
                      </a:r>
                      <a:r>
                        <a:rPr lang="en-GB" sz="1300" i="1" u="none" strike="noStrike" cap="none" dirty="0">
                          <a:latin typeface="Arial"/>
                          <a:ea typeface="Arial"/>
                          <a:cs typeface="Arial"/>
                        </a:rPr>
                        <a:t> </a:t>
                      </a:r>
                      <a:r>
                        <a:rPr lang="en-GB" sz="1300" i="1" u="none" strike="noStrike" cap="none" dirty="0">
                          <a:latin typeface="Arial"/>
                          <a:ea typeface="Arial"/>
                          <a:cs typeface="Arial"/>
                          <a:sym typeface="Arial"/>
                        </a:rPr>
                        <a:t> Carry Over</a:t>
                      </a:r>
                      <a:endParaRPr sz="1300" u="none" strike="noStrike" cap="none" dirty="0">
                        <a:latin typeface="Arial"/>
                        <a:ea typeface="Arial"/>
                        <a:cs typeface="Arial"/>
                        <a:sym typeface="Arial"/>
                      </a:endParaRPr>
                    </a:p>
                  </a:txBody>
                  <a:tcPr marL="0" marR="0" marT="43175" marB="0" anchor="ctr">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gridSpan="2">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£15</a:t>
                      </a:r>
                      <a:endParaRPr sz="1400" u="none" strike="noStrike" cap="none" dirty="0"/>
                    </a:p>
                  </a:txBody>
                  <a:tcPr marL="0" marR="0" marT="0" marB="0" anchor="ctr">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hMerge="1">
                  <a:txBody>
                    <a:bodyPr/>
                    <a:lstStyle/>
                    <a:p>
                      <a:endParaRPr lang="en-US"/>
                    </a:p>
                  </a:txBody>
                  <a:tcPr/>
                </a:tc>
                <a:tc gridSpan="2">
                  <a:txBody>
                    <a:bodyPr/>
                    <a:lstStyle/>
                    <a:p>
                      <a:pPr marL="75565" marR="0" lvl="0" indent="0" algn="l" rtl="0">
                        <a:lnSpc>
                          <a:spcPct val="100000"/>
                        </a:lnSpc>
                        <a:spcBef>
                          <a:spcPts val="0"/>
                        </a:spcBef>
                        <a:spcAft>
                          <a:spcPts val="0"/>
                        </a:spcAft>
                        <a:buClr>
                          <a:srgbClr val="000000"/>
                        </a:buClr>
                        <a:buSzPts val="1300"/>
                        <a:buFont typeface="Arial"/>
                        <a:buNone/>
                      </a:pPr>
                      <a:r>
                        <a:rPr lang="en-GB" sz="1300" u="none" strike="noStrike" cap="none" dirty="0">
                          <a:latin typeface="Arial"/>
                          <a:ea typeface="Arial"/>
                          <a:cs typeface="Arial"/>
                          <a:sym typeface="Arial"/>
                        </a:rPr>
                        <a:t>£522.50</a:t>
                      </a:r>
                      <a:endParaRPr sz="1300" u="none" strike="noStrike" cap="none" dirty="0">
                        <a:latin typeface="Arial"/>
                        <a:ea typeface="Arial"/>
                        <a:cs typeface="Arial"/>
                        <a:sym typeface="Arial"/>
                      </a:endParaRPr>
                    </a:p>
                  </a:txBody>
                  <a:tcPr marL="0" marR="0" marT="0" marB="0" anchor="ctr">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lnT w="38100" cap="flat" cmpd="sng">
                      <a:solidFill>
                        <a:srgbClr val="000000"/>
                      </a:solidFill>
                      <a:prstDash val="solid"/>
                      <a:round/>
                      <a:headEnd type="none" w="sm" len="sm"/>
                      <a:tailEnd type="none" w="sm" len="sm"/>
                    </a:lnT>
                    <a:lnB w="3810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8"/>
        <p:cNvGrpSpPr/>
        <p:nvPr/>
      </p:nvGrpSpPr>
      <p:grpSpPr>
        <a:xfrm>
          <a:off x="0" y="0"/>
          <a:ext cx="0" cy="0"/>
          <a:chOff x="0" y="0"/>
          <a:chExt cx="0" cy="0"/>
        </a:xfrm>
      </p:grpSpPr>
      <p:sp>
        <p:nvSpPr>
          <p:cNvPr id="149" name="Google Shape;149;p9"/>
          <p:cNvSpPr txBox="1">
            <a:spLocks noGrp="1"/>
          </p:cNvSpPr>
          <p:nvPr>
            <p:ph type="title"/>
          </p:nvPr>
        </p:nvSpPr>
        <p:spPr>
          <a:xfrm>
            <a:off x="1913468" y="365125"/>
            <a:ext cx="944033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a:t>Records</a:t>
            </a:r>
            <a:endParaRPr/>
          </a:p>
        </p:txBody>
      </p:sp>
      <p:pic>
        <p:nvPicPr>
          <p:cNvPr id="150" name="Google Shape;150;p9"/>
          <p:cNvPicPr preferRelativeResize="0"/>
          <p:nvPr/>
        </p:nvPicPr>
        <p:blipFill rotWithShape="1">
          <a:blip r:embed="rId3">
            <a:alphaModFix/>
          </a:blip>
          <a:srcRect/>
          <a:stretch/>
        </p:blipFill>
        <p:spPr>
          <a:xfrm>
            <a:off x="847344" y="570706"/>
            <a:ext cx="896112" cy="914400"/>
          </a:xfrm>
          <a:prstGeom prst="rect">
            <a:avLst/>
          </a:prstGeom>
          <a:noFill/>
          <a:ln>
            <a:noFill/>
          </a:ln>
        </p:spPr>
      </p:pic>
      <p:sp>
        <p:nvSpPr>
          <p:cNvPr id="151" name="Google Shape;151;p9"/>
          <p:cNvSpPr txBox="1">
            <a:spLocks noGrp="1"/>
          </p:cNvSpPr>
          <p:nvPr>
            <p:ph type="body" idx="1"/>
          </p:nvPr>
        </p:nvSpPr>
        <p:spPr>
          <a:xfrm>
            <a:off x="847344" y="1690688"/>
            <a:ext cx="10515600" cy="4799568"/>
          </a:xfrm>
          <a:prstGeom prst="rect">
            <a:avLst/>
          </a:prstGeom>
          <a:noFill/>
          <a:ln>
            <a:noFill/>
          </a:ln>
        </p:spPr>
        <p:txBody>
          <a:bodyPr spcFirstLastPara="1" wrap="square" lIns="91425" tIns="45700" rIns="91425" bIns="45700" anchor="t" anchorCtr="0">
            <a:normAutofit/>
          </a:bodyPr>
          <a:lstStyle/>
          <a:p>
            <a:pPr marL="620713" lvl="0" indent="-620713" algn="l" rtl="0">
              <a:lnSpc>
                <a:spcPct val="90000"/>
              </a:lnSpc>
              <a:spcBef>
                <a:spcPts val="0"/>
              </a:spcBef>
              <a:spcAft>
                <a:spcPts val="0"/>
              </a:spcAft>
              <a:buClr>
                <a:schemeClr val="dk1"/>
              </a:buClr>
              <a:buSzPts val="2800"/>
              <a:buFont typeface="Noto Sans Symbols"/>
              <a:buChar char="✔"/>
            </a:pPr>
            <a:r>
              <a:rPr lang="en-GB"/>
              <a:t>In addition to a cash book and all receipts, you must keep:</a:t>
            </a:r>
            <a:endParaRPr/>
          </a:p>
          <a:p>
            <a:pPr marL="620713" lvl="0" indent="-442913" algn="l" rtl="0">
              <a:lnSpc>
                <a:spcPct val="90000"/>
              </a:lnSpc>
              <a:spcBef>
                <a:spcPts val="1000"/>
              </a:spcBef>
              <a:spcAft>
                <a:spcPts val="0"/>
              </a:spcAft>
              <a:buClr>
                <a:schemeClr val="dk1"/>
              </a:buClr>
              <a:buSzPts val="2800"/>
              <a:buFont typeface="Noto Sans Symbols"/>
              <a:buNone/>
            </a:pPr>
            <a:endParaRPr/>
          </a:p>
          <a:p>
            <a:pPr marL="1077913" lvl="1" indent="-620713" algn="l" rtl="0">
              <a:lnSpc>
                <a:spcPct val="90000"/>
              </a:lnSpc>
              <a:spcBef>
                <a:spcPts val="500"/>
              </a:spcBef>
              <a:spcAft>
                <a:spcPts val="0"/>
              </a:spcAft>
              <a:buClr>
                <a:srgbClr val="FF0000"/>
              </a:buClr>
              <a:buSzPts val="2400"/>
              <a:buFont typeface="Noto Sans Symbols"/>
              <a:buChar char="✔"/>
            </a:pPr>
            <a:r>
              <a:rPr lang="en-GB">
                <a:solidFill>
                  <a:srgbClr val="FF0000"/>
                </a:solidFill>
              </a:rPr>
              <a:t>Bank statements </a:t>
            </a:r>
            <a:r>
              <a:rPr lang="en-GB"/>
              <a:t>from the last 7 years of your society.</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1077913" lvl="1" indent="-620713" algn="l" rtl="0">
              <a:lnSpc>
                <a:spcPct val="90000"/>
              </a:lnSpc>
              <a:spcBef>
                <a:spcPts val="500"/>
              </a:spcBef>
              <a:spcAft>
                <a:spcPts val="0"/>
              </a:spcAft>
              <a:buClr>
                <a:schemeClr val="dk1"/>
              </a:buClr>
              <a:buSzPts val="2400"/>
              <a:buFont typeface="Noto Sans Symbols"/>
              <a:buChar char="✔"/>
            </a:pPr>
            <a:r>
              <a:rPr lang="en-GB"/>
              <a:t>A lockable </a:t>
            </a:r>
            <a:r>
              <a:rPr lang="en-GB">
                <a:solidFill>
                  <a:srgbClr val="FF0000"/>
                </a:solidFill>
              </a:rPr>
              <a:t>cash box </a:t>
            </a:r>
            <a:r>
              <a:rPr lang="en-GB"/>
              <a:t>to store all cash securely.</a:t>
            </a:r>
            <a:endParaRPr/>
          </a:p>
          <a:p>
            <a:pPr marL="1077913" lvl="1" indent="-468313" algn="l" rtl="0">
              <a:lnSpc>
                <a:spcPct val="90000"/>
              </a:lnSpc>
              <a:spcBef>
                <a:spcPts val="500"/>
              </a:spcBef>
              <a:spcAft>
                <a:spcPts val="0"/>
              </a:spcAft>
              <a:buClr>
                <a:schemeClr val="dk1"/>
              </a:buClr>
              <a:buSzPts val="2400"/>
              <a:buFont typeface="Noto Sans Symbols"/>
              <a:buNone/>
            </a:pPr>
            <a:endParaRPr/>
          </a:p>
          <a:p>
            <a:pPr marL="1077913" lvl="1" indent="-620713" algn="l" rtl="0">
              <a:lnSpc>
                <a:spcPct val="90000"/>
              </a:lnSpc>
              <a:spcBef>
                <a:spcPts val="500"/>
              </a:spcBef>
              <a:spcAft>
                <a:spcPts val="0"/>
              </a:spcAft>
              <a:buClr>
                <a:srgbClr val="FF0000"/>
              </a:buClr>
              <a:buSzPts val="2400"/>
              <a:buFont typeface="Noto Sans Symbols"/>
              <a:buChar char="✔"/>
            </a:pPr>
            <a:r>
              <a:rPr lang="en-GB">
                <a:solidFill>
                  <a:srgbClr val="FF0000"/>
                </a:solidFill>
              </a:rPr>
              <a:t>Cheque books </a:t>
            </a:r>
            <a:r>
              <a:rPr lang="en-GB"/>
              <a:t>(store securely) and your </a:t>
            </a:r>
            <a:r>
              <a:rPr lang="en-GB">
                <a:solidFill>
                  <a:srgbClr val="FF0000"/>
                </a:solidFill>
              </a:rPr>
              <a:t>paying-in book</a:t>
            </a:r>
            <a:r>
              <a:rPr lang="en-GB"/>
              <a:t>.</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1AD1E2B7C7E2428893823204E31919" ma:contentTypeVersion="16" ma:contentTypeDescription="Create a new document." ma:contentTypeScope="" ma:versionID="7f94575df84bc08a09a658150960c43c">
  <xsd:schema xmlns:xsd="http://www.w3.org/2001/XMLSchema" xmlns:xs="http://www.w3.org/2001/XMLSchema" xmlns:p="http://schemas.microsoft.com/office/2006/metadata/properties" xmlns:ns2="f270ce03-1363-4fe9-9aed-7bc851c5985f" xmlns:ns3="58da7824-5a4b-43cd-8f48-cc2657875b68" xmlns:ns4="12c1d019-452c-4f5f-9397-ffc6d392f7a1" targetNamespace="http://schemas.microsoft.com/office/2006/metadata/properties" ma:root="true" ma:fieldsID="3345a0f7d0c5e3aefb9c0e40f7d4bcfa" ns2:_="" ns3:_="" ns4:_="">
    <xsd:import namespace="f270ce03-1363-4fe9-9aed-7bc851c5985f"/>
    <xsd:import namespace="58da7824-5a4b-43cd-8f48-cc2657875b68"/>
    <xsd:import namespace="12c1d019-452c-4f5f-9397-ffc6d392f7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lcf76f155ced4ddcb4097134ff3c332f" minOccurs="0"/>
                <xsd:element ref="ns4: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70ce03-1363-4fe9-9aed-7bc851c598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0da81f9-6af2-4f4e-af6b-6c9f66f5c411"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8da7824-5a4b-43cd-8f48-cc2657875b6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c1d019-452c-4f5f-9397-ffc6d392f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d9443fee-77ae-4566-9f9b-efa975866342}" ma:internalName="TaxCatchAll" ma:showField="CatchAllData" ma:web="58da7824-5a4b-43cd-8f48-cc2657875b6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8da7824-5a4b-43cd-8f48-cc2657875b68">
      <UserInfo>
        <DisplayName>Rebecca Wilson</DisplayName>
        <AccountId>25</AccountId>
        <AccountType/>
      </UserInfo>
      <UserInfo>
        <DisplayName>Societies' Officer and Committee</DisplayName>
        <AccountId>26</AccountId>
        <AccountType/>
      </UserInfo>
      <UserInfo>
        <DisplayName>Avery Kitchens</DisplayName>
        <AccountId>9</AccountId>
        <AccountType/>
      </UserInfo>
      <UserInfo>
        <DisplayName>A Capella Society</DisplayName>
        <AccountId>27</AccountId>
        <AccountType/>
      </UserInfo>
      <UserInfo>
        <DisplayName>Action Against Homelessness Society, University of St Andrews</DisplayName>
        <AccountId>28</AccountId>
        <AccountType/>
      </UserInfo>
      <UserInfo>
        <DisplayName>Action For Muona</DisplayName>
        <AccountId>29</AccountId>
        <AccountType/>
      </UserInfo>
      <UserInfo>
        <DisplayName>Samuel Oyewusi</DisplayName>
        <AccountId>30</AccountId>
        <AccountType/>
      </UserInfo>
      <UserInfo>
        <DisplayName>Amnesty International Society</DisplayName>
        <AccountId>31</AccountId>
        <AccountType/>
      </UserInfo>
      <UserInfo>
        <DisplayName>Social Anthropology Society</DisplayName>
        <AccountId>32</AccountId>
        <AccountType/>
      </UserInfo>
      <UserInfo>
        <DisplayName>STAARTANGO Tango Society</DisplayName>
        <AccountId>33</AccountId>
        <AccountType/>
      </UserInfo>
      <UserInfo>
        <DisplayName>Art History Society</DisplayName>
        <AccountId>34</AccountId>
        <AccountType/>
      </UserInfo>
      <UserInfo>
        <DisplayName>Arts Society</DisplayName>
        <AccountId>35</AccountId>
        <AccountType/>
      </UserInfo>
      <UserInfo>
        <DisplayName>The St Andrews University Astronomical Society</DisplayName>
        <AccountId>36</AccountId>
        <AccountType/>
      </UserInfo>
      <UserInfo>
        <DisplayName>Aviation Society</DisplayName>
        <AccountId>37</AccountId>
        <AccountType/>
      </UserInfo>
      <UserInfo>
        <DisplayName>Azerbaijan Society University of St Andrews</DisplayName>
        <AccountId>38</AccountId>
        <AccountType/>
      </UserInfo>
      <UserInfo>
        <DisplayName>Classics Society</DisplayName>
        <AccountId>39</AccountId>
        <AccountType/>
      </UserInfo>
      <UserInfo>
        <DisplayName>Ballroom and Latin Dance Society</DisplayName>
        <AccountId>40</AccountId>
        <AccountType/>
      </UserInfo>
      <UserInfo>
        <DisplayName>Banking and Finance Society</DisplayName>
        <AccountId>41</AccountId>
        <AccountType/>
      </UserInfo>
      <UserInfo>
        <DisplayName>Biological Society</DisplayName>
        <AccountId>42</AccountId>
        <AccountType/>
      </UserInfo>
      <UserInfo>
        <DisplayName>Birding Society</DisplayName>
        <AccountId>43</AccountId>
        <AccountType/>
      </UserInfo>
      <UserInfo>
        <DisplayName>Blood Donation Society</DisplayName>
        <AccountId>44</AccountId>
        <AccountType/>
      </UserInfo>
      <UserInfo>
        <DisplayName>University of St Andrews Book Club Society</DisplayName>
        <AccountId>45</AccountId>
        <AccountType/>
      </UserInfo>
      <UserInfo>
        <DisplayName>Breakaway CLub Email Account</DisplayName>
        <AccountId>46</AccountId>
        <AccountType/>
      </UserInfo>
      <UserInfo>
        <DisplayName>BMA St Andrews</DisplayName>
        <AccountId>47</AccountId>
        <AccountType/>
      </UserInfo>
      <UserInfo>
        <DisplayName>St Andrews Bubble Tea Society</DisplayName>
        <AccountId>48</AccountId>
        <AccountType/>
      </UserInfo>
      <UserInfo>
        <DisplayName>Bute Medical Society</DisplayName>
        <AccountId>49</AccountId>
        <AccountType/>
      </UserInfo>
      <UserInfo>
        <DisplayName>Capoeira Society</DisplayName>
        <AccountId>50</AccountId>
        <AccountType/>
      </UserInfo>
      <UserInfo>
        <DisplayName>Catholic Society</DisplayName>
        <AccountId>51</AccountId>
        <AccountType/>
      </UserInfo>
      <UserInfo>
        <DisplayName>Celtic Society</DisplayName>
        <AccountId>52</AccountId>
        <AccountType/>
      </UserInfo>
      <UserInfo>
        <DisplayName>Ceramics Society</DisplayName>
        <AccountId>53</AccountId>
        <AccountType/>
      </UserInfo>
      <UserInfo>
        <DisplayName>Chemical Society</DisplayName>
        <AccountId>54</AccountId>
        <AccountType/>
      </UserInfo>
      <UserInfo>
        <DisplayName>Chess Society St Andrews</DisplayName>
        <AccountId>55</AccountId>
        <AccountType/>
      </UserInfo>
      <UserInfo>
        <DisplayName>Children of Rwanda</DisplayName>
        <AccountId>56</AccountId>
        <AccountType/>
      </UserInfo>
      <UserInfo>
        <DisplayName>Chinese Hongpao Society</DisplayName>
        <AccountId>57</AccountId>
        <AccountType/>
      </UserInfo>
      <UserInfo>
        <DisplayName>Chinese Students and Scholars Association</DisplayName>
        <AccountId>58</AccountId>
        <AccountType/>
      </UserInfo>
      <UserInfo>
        <DisplayName>St Andrews University Christian Union</DisplayName>
        <AccountId>59</AccountId>
        <AccountType/>
      </UserInfo>
      <UserInfo>
        <DisplayName>St Andrews Coexistence Initiative</DisplayName>
        <AccountId>60</AccountId>
        <AccountType/>
      </UserInfo>
      <UserInfo>
        <DisplayName>St Andrews Coffee Society</DisplayName>
        <AccountId>61</AccountId>
        <AccountType/>
      </UserInfo>
      <UserInfo>
        <DisplayName>The St Andrews Comedy Society</DisplayName>
        <AccountId>62</AccountId>
        <AccountType/>
      </UserInfo>
      <UserInfo>
        <DisplayName>Consulting Society St Andrews</DisplayName>
        <AccountId>63</AccountId>
        <AccountType/>
      </UserInfo>
      <UserInfo>
        <DisplayName>CoppaFeel! St Andrews</DisplayName>
        <AccountId>64</AccountId>
        <AccountType/>
      </UserInfo>
      <UserInfo>
        <DisplayName>Craft Society</DisplayName>
        <AccountId>65</AccountId>
        <AccountType/>
      </UserInfo>
      <UserInfo>
        <DisplayName>Czech and Slovak Society</DisplayName>
        <AccountId>66</AccountId>
        <AccountType/>
      </UserInfo>
      <UserInfo>
        <DisplayName>Dance Club-UStA</DisplayName>
        <AccountId>67</AccountId>
        <AccountType/>
      </UserInfo>
      <UserInfo>
        <DisplayName>Democrats Overseas / St Andrews</DisplayName>
        <AccountId>68</AccountId>
        <AccountType/>
      </UserInfo>
      <UserInfo>
        <DisplayName>Wargaming and Roleplaying Society</DisplayName>
        <AccountId>69</AccountId>
        <AccountType/>
      </UserInfo>
      <UserInfo>
        <DisplayName>Disney Society</DisplayName>
        <AccountId>70</AccountId>
        <AccountType/>
      </UserInfo>
      <UserInfo>
        <DisplayName>Doctor Who Society</DisplayName>
        <AccountId>71</AccountId>
        <AccountType/>
      </UserInfo>
      <UserInfo>
        <DisplayName>Dog Walking Society</DisplayName>
        <AccountId>72</AccountId>
        <AccountType/>
      </UserInfo>
      <UserInfo>
        <DisplayName>DreamWorks Society</DisplayName>
        <AccountId>73</AccountId>
        <AccountType/>
      </UserInfo>
      <UserInfo>
        <DisplayName>Economics Society</DisplayName>
        <AccountId>74</AccountId>
        <AccountType/>
      </UserInfo>
      <UserInfo>
        <DisplayName>Effective Altruism Society</DisplayName>
        <AccountId>75</AccountId>
        <AccountType/>
      </UserInfo>
      <UserInfo>
        <DisplayName>Enactus St. Andrews</DisplayName>
        <AccountId>76</AccountId>
        <AccountType/>
      </UserInfo>
      <UserInfo>
        <DisplayName>Entrepreneurs Society</DisplayName>
        <AccountId>77</AccountId>
        <AccountType/>
      </UserInfo>
      <UserInfo>
        <DisplayName>Filipino Soceity</DisplayName>
        <AccountId>78</AccountId>
        <AccountType/>
      </UserInfo>
      <UserInfo>
        <DisplayName>Film Society</DisplayName>
        <AccountId>79</AccountId>
        <AccountType/>
      </UserInfo>
      <UserInfo>
        <DisplayName>The Filmmakers' Society of St Andrews University</DisplayName>
        <AccountId>80</AccountId>
        <AccountType/>
      </UserInfo>
      <UserInfo>
        <DisplayName>Fine Food and Dining Society</DisplayName>
        <AccountId>81</AccountId>
        <AccountType/>
      </UserInfo>
      <UserInfo>
        <DisplayName>Traditional and Folk Music Society</DisplayName>
        <AccountId>82</AccountId>
        <AccountType/>
      </UserInfo>
      <UserInfo>
        <DisplayName>Michael Good</DisplayName>
        <AccountId>83</AccountId>
        <AccountType/>
      </UserInfo>
      <UserInfo>
        <DisplayName>Foreign Affairs Society</DisplayName>
        <AccountId>84</AccountId>
        <AccountType/>
      </UserInfo>
      <UserInfo>
        <DisplayName>French Society</DisplayName>
        <AccountId>85</AccountId>
        <AccountType/>
      </UserInfo>
      <UserInfo>
        <DisplayName>Friends of Medecins San Frontieres</DisplayName>
        <AccountId>86</AccountId>
        <AccountType/>
      </UserInfo>
      <UserInfo>
        <DisplayName>Frog Society</DisplayName>
        <AccountId>87</AccountId>
        <AccountType/>
      </UserInfo>
      <UserInfo>
        <DisplayName>St Andrews Gaming Society</DisplayName>
        <AccountId>88</AccountId>
        <AccountType/>
      </UserInfo>
      <UserInfo>
        <DisplayName>Geography Society Email</DisplayName>
        <AccountId>89</AccountId>
        <AccountType/>
      </UserInfo>
      <UserInfo>
        <DisplayName>Geological Society</DisplayName>
        <AccountId>90</AccountId>
        <AccountType/>
      </UserInfo>
      <UserInfo>
        <DisplayName>Gilbert and Sullivan Society Mail</DisplayName>
        <AccountId>91</AccountId>
        <AccountType/>
      </UserInfo>
      <UserInfo>
        <DisplayName>Guide Dogs Society</DisplayName>
        <AccountId>92</AccountId>
        <AccountType/>
      </UserInfo>
      <UserInfo>
        <DisplayName>Hindu Jain Sikh Society</DisplayName>
        <AccountId>93</AccountId>
        <AccountType/>
      </UserInfo>
      <UserInfo>
        <DisplayName>The Hispanic Society</DisplayName>
        <AccountId>94</AccountId>
        <AccountType/>
      </UserInfo>
      <UserInfo>
        <DisplayName>History Society Mail</DisplayName>
        <AccountId>95</AccountId>
        <AccountType/>
      </UserInfo>
      <UserInfo>
        <DisplayName>Hong Kong Public Affairs and Social Services Society</DisplayName>
        <AccountId>96</AccountId>
        <AccountType/>
      </UserInfo>
      <UserInfo>
        <DisplayName>Hong Kong Society</DisplayName>
        <AccountId>97</AccountId>
        <AccountType/>
      </UserInfo>
      <UserInfo>
        <DisplayName>Hummus And Snacking Society</DisplayName>
        <AccountId>98</AccountId>
        <AccountType/>
      </UserInfo>
      <UserInfo>
        <DisplayName>University Creative Writing Society</DisplayName>
        <AccountId>99</AccountId>
        <AccountType/>
      </UserInfo>
      <UserInfo>
        <DisplayName>University of St Andrews Investment Society</DisplayName>
        <AccountId>100</AccountId>
        <AccountType/>
      </UserInfo>
      <UserInfo>
        <DisplayName>Italian Society</DisplayName>
        <AccountId>101</AccountId>
        <AccountType/>
      </UserInfo>
      <UserInfo>
        <DisplayName>The Japanese Society</DisplayName>
        <AccountId>102</AccountId>
        <AccountType/>
      </UserInfo>
      <UserInfo>
        <DisplayName>Jazz Society</DisplayName>
        <AccountId>103</AccountId>
        <AccountType/>
      </UserInfo>
      <UserInfo>
        <DisplayName>The Just So Society</DisplayName>
        <AccountId>104</AccountId>
        <AccountType/>
      </UserInfo>
      <UserInfo>
        <DisplayName>The Knitting Society</DisplayName>
        <AccountId>105</AccountId>
        <AccountType/>
      </UserInfo>
      <UserInfo>
        <DisplayName>University of St Andrews Korean Society</DisplayName>
        <AccountId>106</AccountId>
        <AccountType/>
      </UserInfo>
      <UserInfo>
        <DisplayName>St Andrews Labour Group</DisplayName>
        <AccountId>107</AccountId>
        <AccountType/>
      </UserInfo>
      <UserInfo>
        <DisplayName>Latin American / Reggaeton Society</DisplayName>
        <AccountId>108</AccountId>
        <AccountType/>
      </UserInfo>
      <UserInfo>
        <DisplayName>St Andrews Law Society</DisplayName>
        <AccountId>109</AccountId>
        <AccountType/>
      </UserInfo>
      <UserInfo>
        <DisplayName>St Andrews University Liberal Democrats</DisplayName>
        <AccountId>110</AccountId>
        <AccountType/>
      </UserInfo>
      <UserInfo>
        <DisplayName>Linen and Lace Society</DisplayName>
        <AccountId>111</AccountId>
        <AccountType/>
      </UserInfo>
      <UserInfo>
        <DisplayName>The Mackenzie General Practice Society</DisplayName>
        <AccountId>112</AccountId>
        <AccountType/>
      </UserInfo>
      <UserInfo>
        <DisplayName>St Andrews University Madrigal Group</DisplayName>
        <AccountId>113</AccountId>
        <AccountType/>
      </UserInfo>
      <UserInfo>
        <DisplayName>St Andrews Marine Society</DisplayName>
        <AccountId>114</AccountId>
        <AccountType/>
      </UserInfo>
      <UserInfo>
        <DisplayName>University of St Andrews Mary's Meals</DisplayName>
        <AccountId>115</AccountId>
        <AccountType/>
      </UserInfo>
      <UserInfo>
        <DisplayName>Mathematics Society</DisplayName>
        <AccountId>116</AccountId>
        <AccountType/>
      </UserInfo>
      <UserInfo>
        <DisplayName>Medical Ethics Society</DisplayName>
        <AccountId>117</AccountId>
        <AccountType/>
      </UserInfo>
      <UserInfo>
        <DisplayName>mindfulness</DisplayName>
        <AccountId>118</AccountId>
        <AccountType/>
      </UserInfo>
      <UserInfo>
        <DisplayName>Motorsports Society</DisplayName>
        <AccountId>119</AccountId>
        <AccountType/>
      </UserInfo>
      <UserInfo>
        <DisplayName>St Andrews Music Society</DisplayName>
        <AccountId>120</AccountId>
        <AccountType/>
      </UserInfo>
      <UserInfo>
        <DisplayName>Islamic Society</DisplayName>
        <AccountId>121</AccountId>
        <AccountType/>
      </UserInfo>
      <UserInfo>
        <DisplayName>Reed Mullen</DisplayName>
        <AccountId>122</AccountId>
        <AccountType/>
      </UserInfo>
      <UserInfo>
        <DisplayName>Nutritank Society St Andrews</DisplayName>
        <AccountId>123</AccountId>
        <AccountType/>
      </UserInfo>
      <UserInfo>
        <DisplayName>St Andrews Oncology Society</DisplayName>
        <AccountId>124</AccountId>
        <AccountType/>
      </UserInfo>
      <UserInfo>
        <DisplayName>One for the World</DisplayName>
        <AccountId>125</AccountId>
        <AccountType/>
      </UserInfo>
      <UserInfo>
        <DisplayName>OpSoc St. Andrews</DisplayName>
        <AccountId>126</AccountId>
        <AccountType/>
      </UserInfo>
      <UserInfo>
        <DisplayName>Our Choice</DisplayName>
        <AccountId>127</AccountId>
        <AccountType/>
      </UserInfo>
      <UserInfo>
        <DisplayName>spookysoc</DisplayName>
        <AccountId>128</AccountId>
        <AccountType/>
      </UserInfo>
      <UserInfo>
        <DisplayName>Persian Culture Society</DisplayName>
        <AccountId>129</AccountId>
        <AccountType/>
      </UserInfo>
      <UserInfo>
        <DisplayName>The Philosophy Society</DisplayName>
        <AccountId>130</AccountId>
        <AccountType/>
      </UserInfo>
      <UserInfo>
        <DisplayName>The Photographic Society</DisplayName>
        <AccountId>131</AccountId>
        <AccountType/>
      </UserInfo>
      <UserInfo>
        <DisplayName>Physics Society</DisplayName>
        <AccountId>132</AccountId>
        <AccountType/>
      </UserInfo>
      <UserInfo>
        <DisplayName>Pokemon Society</DisplayName>
        <AccountId>133</AccountId>
        <AccountType/>
      </UserInfo>
      <UserInfo>
        <DisplayName>The Poker Society</DisplayName>
        <AccountId>134</AccountId>
        <AccountType/>
      </UserInfo>
      <UserInfo>
        <DisplayName>Polish Society</DisplayName>
        <AccountId>135</AccountId>
        <AccountType/>
      </UserInfo>
      <UserInfo>
        <DisplayName>The Pool Society</DisplayName>
        <AccountId>136</AccountId>
        <AccountType/>
      </UserInfo>
      <UserInfo>
        <DisplayName>Populus Society</DisplayName>
        <AccountId>137</AccountId>
        <AccountType/>
      </UserInfo>
      <UserInfo>
        <DisplayName>PreMedical Society</DisplayName>
        <AccountId>138</AccountId>
        <AccountType/>
      </UserInfo>
      <UserInfo>
        <DisplayName>Project Anime</DisplayName>
        <AccountId>139</AccountId>
        <AccountType/>
      </UserInfo>
      <UserInfo>
        <DisplayName>Protocol Magazine</DisplayName>
        <AccountId>140</AccountId>
        <AccountType/>
      </UserInfo>
      <UserInfo>
        <DisplayName>Psychology Society</DisplayName>
        <AccountId>141</AccountId>
        <AccountType/>
      </UserInfo>
      <UserInfo>
        <DisplayName>Harry Potter society</DisplayName>
        <AccountId>142</AccountId>
        <AccountType/>
      </UserInfo>
      <UserInfo>
        <DisplayName>Hip Hop Society</DisplayName>
        <AccountId>143</AccountId>
        <AccountType/>
      </UserInfo>
      <UserInfo>
        <DisplayName>Refugee Action St Andrews</DisplayName>
        <AccountId>144</AccountId>
        <AccountType/>
      </UserInfo>
      <UserInfo>
        <DisplayName>Rock Society Mail</DisplayName>
        <AccountId>145</AccountId>
        <AccountType/>
      </UserInfo>
      <UserInfo>
        <DisplayName>The Russian Society</DisplayName>
        <AccountId>146</AccountId>
        <AccountType/>
      </UserInfo>
      <UserInfo>
        <DisplayName>SaIntelligence - Machine Learning Society</DisplayName>
        <AccountId>147</AccountId>
        <AccountType/>
      </UserInfo>
      <UserInfo>
        <DisplayName>University of St.Andrews Asian Society Mail</DisplayName>
        <AccountId>148</AccountId>
        <AccountType/>
      </UserInfo>
      <UserInfo>
        <DisplayName>Save the Children Society</DisplayName>
        <AccountId>149</AccountId>
        <AccountType/>
      </UserInfo>
      <UserInfo>
        <DisplayName>Science Fiction Society</DisplayName>
        <AccountId>150</AccountId>
        <AccountType/>
      </UserInfo>
      <UserInfo>
        <DisplayName>The Ethnic and Interpretative Dance Society</DisplayName>
        <AccountId>151</AccountId>
        <AccountType/>
      </UserInfo>
      <UserInfo>
        <DisplayName>Shire of Caer Caledon Mediaeval Society</DisplayName>
        <AccountId>152</AccountId>
        <AccountType/>
      </UserInfo>
      <UserInfo>
        <DisplayName>Singapore Society</DisplayName>
        <AccountId>153</AccountId>
        <AccountType/>
      </UserInfo>
      <UserInfo>
        <DisplayName>St Andrews Sport and Exercise Medicine Society</DisplayName>
        <AccountId>154</AccountId>
        <AccountType/>
      </UserInfo>
      <UserInfo>
        <DisplayName>Ruby Versfeld</DisplayName>
        <AccountId>155</AccountId>
        <AccountType/>
      </UserInfo>
      <UserInfo>
        <DisplayName>St Andrews Adventure Group</DisplayName>
        <AccountId>156</AccountId>
        <AccountType/>
      </UserInfo>
      <UserInfo>
        <DisplayName>St Andrews University Computing Society</DisplayName>
        <AccountId>157</AccountId>
        <AccountType/>
      </UserInfo>
      <UserInfo>
        <DisplayName>St Andrews Journalism Network</DisplayName>
        <AccountId>158</AccountId>
        <AccountType/>
      </UserInfo>
      <UserInfo>
        <DisplayName>St Andrews Malaysian International Group</DisplayName>
        <AccountId>159</AccountId>
        <AccountType/>
      </UserInfo>
      <UserInfo>
        <DisplayName>St Mary's College Society</DisplayName>
        <AccountId>160</AccountId>
        <AccountType/>
      </UserInfo>
      <UserInfo>
        <DisplayName>Students' Archaeological Society</DisplayName>
        <AccountId>161</AccountId>
        <AccountType/>
      </UserInfo>
      <UserInfo>
        <DisplayName>St Andrews University Students for Independence</DisplayName>
        <AccountId>162</AccountId>
        <AccountType/>
      </UserInfo>
      <UserInfo>
        <DisplayName>Students4life</DisplayName>
        <AccountId>163</AccountId>
        <AccountType/>
      </UserInfo>
      <UserInfo>
        <DisplayName>Surgical Society</DisplayName>
        <AccountId>164</AccountId>
        <AccountType/>
      </UserInfo>
      <UserInfo>
        <DisplayName>Sustainable Development Society Email</DisplayName>
        <AccountId>165</AccountId>
        <AccountType/>
      </UserInfo>
      <UserInfo>
        <DisplayName>Swing Dance Society</DisplayName>
        <AccountId>166</AccountId>
        <AccountType/>
      </UserInfo>
      <UserInfo>
        <DisplayName>Taste of Asia</DisplayName>
        <AccountId>167</AccountId>
        <AccountType/>
      </UserInfo>
      <UserInfo>
        <DisplayName>The Tea Society</DisplayName>
        <AccountId>168</AccountId>
        <AccountType/>
      </UserInfo>
      <UserInfo>
        <DisplayName>Teddy Bear Hospital</DisplayName>
        <AccountId>169</AccountId>
        <AccountType/>
      </UserInfo>
      <UserInfo>
        <DisplayName>Thai Society</DisplayName>
        <AccountId>170</AccountId>
        <AccountType/>
      </UserInfo>
      <UserInfo>
        <DisplayName>Unifitness Society</DisplayName>
        <AccountId>171</AccountId>
        <AccountType/>
      </UserInfo>
      <UserInfo>
        <DisplayName>St Society</DisplayName>
        <AccountId>172</AccountId>
        <AccountType/>
      </UserInfo>
      <UserInfo>
        <DisplayName>United Nations Association St Andrews</DisplayName>
        <AccountId>173</AccountId>
        <AccountType/>
      </UserInfo>
      <UserInfo>
        <DisplayName>Welsh Society Cymdeithas Cymry St Andrews</DisplayName>
        <AccountId>174</AccountId>
        <AccountType/>
      </UserInfo>
      <UserInfo>
        <DisplayName>wildlifesoc</DisplayName>
        <AccountId>175</AccountId>
        <AccountType/>
      </UserInfo>
      <UserInfo>
        <DisplayName>Women for Women International</DisplayName>
        <AccountId>176</AccountId>
        <AccountType/>
      </UserInfo>
      <UserInfo>
        <DisplayName>Women in Computer Science</DisplayName>
        <AccountId>177</AccountId>
        <AccountType/>
      </UserInfo>
      <UserInfo>
        <DisplayName>Yoga Society</DisplayName>
        <AccountId>178</AccountId>
        <AccountType/>
      </UserInfo>
      <UserInfo>
        <DisplayName>The Vegetarian and Vegan Society</DisplayName>
        <AccountId>179</AccountId>
        <AccountType/>
      </UserInfo>
      <UserInfo>
        <DisplayName>Drug Science Society</DisplayName>
        <AccountId>180</AccountId>
        <AccountType/>
      </UserInfo>
      <UserInfo>
        <DisplayName>Director of Student Development and Activities</DisplayName>
        <AccountId>181</AccountId>
        <AccountType/>
      </UserInfo>
      <UserInfo>
        <DisplayName>Societies Committee Affiliations Officer</DisplayName>
        <AccountId>182</AccountId>
        <AccountType/>
      </UserInfo>
      <UserInfo>
        <DisplayName>Societies' Grants</DisplayName>
        <AccountId>183</AccountId>
        <AccountType/>
      </UserInfo>
      <UserInfo>
        <DisplayName>Societies Elections Officer</DisplayName>
        <AccountId>184</AccountId>
        <AccountType/>
      </UserInfo>
      <UserInfo>
        <DisplayName>Charities Campaign Convener</DisplayName>
        <AccountId>185</AccountId>
        <AccountType/>
      </UserInfo>
      <UserInfo>
        <DisplayName>Charitable Societies Coordinator for the Charities Campaign</DisplayName>
        <AccountId>186</AccountId>
        <AccountType/>
      </UserInfo>
      <UserInfo>
        <DisplayName>Nitant Aggarwal</DisplayName>
        <AccountId>195</AccountId>
        <AccountType/>
      </UserInfo>
      <UserInfo>
        <DisplayName>Aviraj MacHre</DisplayName>
        <AccountId>196</AccountId>
        <AccountType/>
      </UserInfo>
      <UserInfo>
        <DisplayName>Matt Matisz</DisplayName>
        <AccountId>199</AccountId>
        <AccountType/>
      </UserInfo>
      <UserInfo>
        <DisplayName>Hannah Weiss</DisplayName>
        <AccountId>200</AccountId>
        <AccountType/>
      </UserInfo>
      <UserInfo>
        <DisplayName>Frances MacKinnon</DisplayName>
        <AccountId>201</AccountId>
        <AccountType/>
      </UserInfo>
      <UserInfo>
        <DisplayName>Leya Martin</DisplayName>
        <AccountId>203</AccountId>
        <AccountType/>
      </UserInfo>
      <UserInfo>
        <DisplayName>Nikole Orbeta</DisplayName>
        <AccountId>204</AccountId>
        <AccountType/>
      </UserInfo>
      <UserInfo>
        <DisplayName>Felicity Edwards</DisplayName>
        <AccountId>213</AccountId>
        <AccountType/>
      </UserInfo>
      <UserInfo>
        <DisplayName>Isabella Yow</DisplayName>
        <AccountId>214</AccountId>
        <AccountType/>
      </UserInfo>
      <UserInfo>
        <DisplayName>Florence Harper</DisplayName>
        <AccountId>215</AccountId>
        <AccountType/>
      </UserInfo>
      <UserInfo>
        <DisplayName>Georgia Armour</DisplayName>
        <AccountId>216</AccountId>
        <AccountType/>
      </UserInfo>
      <UserInfo>
        <DisplayName>Eli Thayer</DisplayName>
        <AccountId>226</AccountId>
        <AccountType/>
      </UserInfo>
      <UserInfo>
        <DisplayName>Jun Ong</DisplayName>
        <AccountId>231</AccountId>
        <AccountType/>
      </UserInfo>
      <UserInfo>
        <DisplayName>Kevin Kuan</DisplayName>
        <AccountId>232</AccountId>
        <AccountType/>
      </UserInfo>
      <UserInfo>
        <DisplayName>Pegah Abyaneh</DisplayName>
        <AccountId>233</AccountId>
        <AccountType/>
      </UserInfo>
      <UserInfo>
        <DisplayName>Ajitesh Anand</DisplayName>
        <AccountId>234</AccountId>
        <AccountType/>
      </UserInfo>
      <UserInfo>
        <DisplayName>Allison Tan</DisplayName>
        <AccountId>242</AccountId>
        <AccountType/>
      </UserInfo>
      <UserInfo>
        <DisplayName>Gavi Abelow</DisplayName>
        <AccountId>244</AccountId>
        <AccountType/>
      </UserInfo>
      <UserInfo>
        <DisplayName>Simone Adamiuk</DisplayName>
        <AccountId>246</AccountId>
        <AccountType/>
      </UserInfo>
      <UserInfo>
        <DisplayName>Flora Edward</DisplayName>
        <AccountId>247</AccountId>
        <AccountType/>
      </UserInfo>
      <UserInfo>
        <DisplayName>Rachel Barron</DisplayName>
        <AccountId>377</AccountId>
        <AccountType/>
      </UserInfo>
      <UserInfo>
        <DisplayName>Alexis Keys</DisplayName>
        <AccountId>378</AccountId>
        <AccountType/>
      </UserInfo>
      <UserInfo>
        <DisplayName>Josie Schiffer</DisplayName>
        <AccountId>379</AccountId>
        <AccountType/>
      </UserInfo>
      <UserInfo>
        <DisplayName>Natalie Schimek</DisplayName>
        <AccountId>380</AccountId>
        <AccountType/>
      </UserInfo>
    </SharedWithUsers>
    <lcf76f155ced4ddcb4097134ff3c332f xmlns="f270ce03-1363-4fe9-9aed-7bc851c5985f">
      <Terms xmlns="http://schemas.microsoft.com/office/infopath/2007/PartnerControls"/>
    </lcf76f155ced4ddcb4097134ff3c332f>
    <TaxCatchAll xmlns="12c1d019-452c-4f5f-9397-ffc6d392f7a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671DA0-D9AB-46F0-9908-366F9D92ED5E}"/>
</file>

<file path=customXml/itemProps2.xml><?xml version="1.0" encoding="utf-8"?>
<ds:datastoreItem xmlns:ds="http://schemas.openxmlformats.org/officeDocument/2006/customXml" ds:itemID="{602D303F-D907-46FB-8111-352B376A352D}">
  <ds:schemaRefs>
    <ds:schemaRef ds:uri="http://schemas.openxmlformats.org/package/2006/metadata/core-properties"/>
    <ds:schemaRef ds:uri="http://schemas.microsoft.com/office/2006/documentManagement/types"/>
    <ds:schemaRef ds:uri="http://purl.org/dc/dcmitype/"/>
    <ds:schemaRef ds:uri="http://schemas.microsoft.com/office/2006/metadata/properties"/>
    <ds:schemaRef ds:uri="http://purl.org/dc/elements/1.1/"/>
    <ds:schemaRef ds:uri="58da7824-5a4b-43cd-8f48-cc2657875b68"/>
    <ds:schemaRef ds:uri="f270ce03-1363-4fe9-9aed-7bc851c5985f"/>
    <ds:schemaRef ds:uri="http://schemas.microsoft.com/office/infopath/2007/PartnerControls"/>
    <ds:schemaRef ds:uri="http://www.w3.org/XML/1998/namespace"/>
    <ds:schemaRef ds:uri="http://purl.org/dc/terms/"/>
    <ds:schemaRef ds:uri="12c1d019-452c-4f5f-9397-ffc6d392f7a1"/>
  </ds:schemaRefs>
</ds:datastoreItem>
</file>

<file path=customXml/itemProps3.xml><?xml version="1.0" encoding="utf-8"?>
<ds:datastoreItem xmlns:ds="http://schemas.openxmlformats.org/officeDocument/2006/customXml" ds:itemID="{67595771-B6DA-41B5-8DD0-5E649169CA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2272</Words>
  <Application>Microsoft Office PowerPoint</Application>
  <PresentationFormat>Widescreen</PresentationFormat>
  <Paragraphs>340</Paragraphs>
  <Slides>43</Slides>
  <Notes>43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Society Treasurer’s Training</vt:lpstr>
      <vt:lpstr>Introduction</vt:lpstr>
      <vt:lpstr>Treasurer</vt:lpstr>
      <vt:lpstr>Banking</vt:lpstr>
      <vt:lpstr>Banking</vt:lpstr>
      <vt:lpstr>Account Keeping</vt:lpstr>
      <vt:lpstr>Basic Principles</vt:lpstr>
      <vt:lpstr>PowerPoint Presentation</vt:lpstr>
      <vt:lpstr>Records</vt:lpstr>
      <vt:lpstr>Treasurer’s Report</vt:lpstr>
      <vt:lpstr>Annual Audit</vt:lpstr>
      <vt:lpstr>Financial Practices</vt:lpstr>
      <vt:lpstr>Permissible Use of Society Funds</vt:lpstr>
      <vt:lpstr>Transparency and Accountability</vt:lpstr>
      <vt:lpstr>Cash Management</vt:lpstr>
      <vt:lpstr>Reimbursements</vt:lpstr>
      <vt:lpstr>Fixed Assets</vt:lpstr>
      <vt:lpstr>Charitable Donations</vt:lpstr>
      <vt:lpstr>Budgeting</vt:lpstr>
      <vt:lpstr>Budgeting Principles</vt:lpstr>
      <vt:lpstr>Budgeting Principles</vt:lpstr>
      <vt:lpstr>Good Practices in Budgeting</vt:lpstr>
      <vt:lpstr>Funding</vt:lpstr>
      <vt:lpstr>Sponsorship</vt:lpstr>
      <vt:lpstr>Societies Committee Grants</vt:lpstr>
      <vt:lpstr>Applying for Societies Grant</vt:lpstr>
      <vt:lpstr>The Grant Form</vt:lpstr>
      <vt:lpstr>The Grant Form</vt:lpstr>
      <vt:lpstr>The Grant Form</vt:lpstr>
      <vt:lpstr>The Grant Form</vt:lpstr>
      <vt:lpstr>The Grant Form</vt:lpstr>
      <vt:lpstr>The Grant Receipt</vt:lpstr>
      <vt:lpstr>Societies Committee Loans</vt:lpstr>
      <vt:lpstr>Anti-Fraud Practices</vt:lpstr>
      <vt:lpstr>Anti-Fraud Principles</vt:lpstr>
      <vt:lpstr>Good Practices</vt:lpstr>
      <vt:lpstr>Reporting Fraud</vt:lpstr>
      <vt:lpstr>Email Fraud Threats</vt:lpstr>
      <vt:lpstr>Email Fraud Threats</vt:lpstr>
      <vt:lpstr>Summary</vt:lpstr>
      <vt:lpstr>Core Responsibilities</vt:lpstr>
      <vt:lpstr>Last, But Not Least</vt:lpstr>
      <vt:lpstr>Treasurer’s Assessment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Society Treasurer’s Training</dc:title>
  <dc:creator>Markus Stanley Lee</dc:creator>
  <cp:lastModifiedBy>Ajitesh Anand</cp:lastModifiedBy>
  <cp:revision>43</cp:revision>
  <dcterms:created xsi:type="dcterms:W3CDTF">2019-03-18T15:23:20Z</dcterms:created>
  <dcterms:modified xsi:type="dcterms:W3CDTF">2022-03-25T09:47:15Z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0x010100581AD1E2B7C7E2428893823204E31919</vt:lpwstr>
  </property>
  <property fmtid="{D5CDD505-2E9C-101B-9397-08002B2CF9AE}" pid="3" name="MediaServiceImageTags">
    <vt:lpwstr/>
  </property>
</Properties>
</file>