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5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12192000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Questrial" panose="020B0604020202020204" charset="0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5F2E6-95C6-42D2-80E1-C3BE440EDA58}" v="25" dt="2021-04-23T09:54:33.023"/>
    <p1510:client id="{D8D150FA-3ECD-44AB-BB98-D0E5228A06BE}" v="3" dt="2021-04-29T12:23:13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 Kitchens" userId="S::ak287@st-andrews.ac.uk::5c536485-5686-400d-a3b0-ce647a564599" providerId="AD" clId="Web-{8765F2E6-95C6-42D2-80E1-C3BE440EDA58}"/>
    <pc:docChg chg="modSld">
      <pc:chgData name="Avery Kitchens" userId="S::ak287@st-andrews.ac.uk::5c536485-5686-400d-a3b0-ce647a564599" providerId="AD" clId="Web-{8765F2E6-95C6-42D2-80E1-C3BE440EDA58}" dt="2021-04-23T09:54:33.023" v="22" actId="20577"/>
      <pc:docMkLst>
        <pc:docMk/>
      </pc:docMkLst>
      <pc:sldChg chg="modSp">
        <pc:chgData name="Avery Kitchens" userId="S::ak287@st-andrews.ac.uk::5c536485-5686-400d-a3b0-ce647a564599" providerId="AD" clId="Web-{8765F2E6-95C6-42D2-80E1-C3BE440EDA58}" dt="2021-04-23T09:52:35.630" v="5" actId="20577"/>
        <pc:sldMkLst>
          <pc:docMk/>
          <pc:sldMk cId="0" sldId="256"/>
        </pc:sldMkLst>
        <pc:spChg chg="mod">
          <ac:chgData name="Avery Kitchens" userId="S::ak287@st-andrews.ac.uk::5c536485-5686-400d-a3b0-ce647a564599" providerId="AD" clId="Web-{8765F2E6-95C6-42D2-80E1-C3BE440EDA58}" dt="2021-04-23T09:52:27.927" v="3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Avery Kitchens" userId="S::ak287@st-andrews.ac.uk::5c536485-5686-400d-a3b0-ce647a564599" providerId="AD" clId="Web-{8765F2E6-95C6-42D2-80E1-C3BE440EDA58}" dt="2021-04-23T09:52:35.630" v="5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8765F2E6-95C6-42D2-80E1-C3BE440EDA58}" dt="2021-04-23T09:54:26.961" v="21" actId="20577"/>
        <pc:sldMkLst>
          <pc:docMk/>
          <pc:sldMk cId="0" sldId="305"/>
        </pc:sldMkLst>
        <pc:spChg chg="mod">
          <ac:chgData name="Avery Kitchens" userId="S::ak287@st-andrews.ac.uk::5c536485-5686-400d-a3b0-ce647a564599" providerId="AD" clId="Web-{8765F2E6-95C6-42D2-80E1-C3BE440EDA58}" dt="2021-04-23T09:54:26.961" v="21" actId="20577"/>
          <ac:spMkLst>
            <pc:docMk/>
            <pc:sldMk cId="0" sldId="305"/>
            <ac:spMk id="507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8765F2E6-95C6-42D2-80E1-C3BE440EDA58}" dt="2021-04-23T09:54:33.023" v="22" actId="20577"/>
        <pc:sldMkLst>
          <pc:docMk/>
          <pc:sldMk cId="0" sldId="306"/>
        </pc:sldMkLst>
        <pc:spChg chg="mod">
          <ac:chgData name="Avery Kitchens" userId="S::ak287@st-andrews.ac.uk::5c536485-5686-400d-a3b0-ce647a564599" providerId="AD" clId="Web-{8765F2E6-95C6-42D2-80E1-C3BE440EDA58}" dt="2021-04-23T09:54:33.023" v="22" actId="20577"/>
          <ac:spMkLst>
            <pc:docMk/>
            <pc:sldMk cId="0" sldId="306"/>
            <ac:spMk id="514" creationId="{00000000-0000-0000-0000-000000000000}"/>
          </ac:spMkLst>
        </pc:spChg>
      </pc:sldChg>
    </pc:docChg>
  </pc:docChgLst>
  <pc:docChgLst>
    <pc:chgData name="Nina Engelbrecht" userId="S::ne30@st-andrews.ac.uk::5a9e6d12-8237-4f55-9139-5e436e45e1af" providerId="AD" clId="Web-{D8D150FA-3ECD-44AB-BB98-D0E5228A06BE}"/>
    <pc:docChg chg="modSld">
      <pc:chgData name="Nina Engelbrecht" userId="S::ne30@st-andrews.ac.uk::5a9e6d12-8237-4f55-9139-5e436e45e1af" providerId="AD" clId="Web-{D8D150FA-3ECD-44AB-BB98-D0E5228A06BE}" dt="2021-04-29T12:23:13.921" v="2" actId="1076"/>
      <pc:docMkLst>
        <pc:docMk/>
      </pc:docMkLst>
      <pc:sldChg chg="modSp">
        <pc:chgData name="Nina Engelbrecht" userId="S::ne30@st-andrews.ac.uk::5a9e6d12-8237-4f55-9139-5e436e45e1af" providerId="AD" clId="Web-{D8D150FA-3ECD-44AB-BB98-D0E5228A06BE}" dt="2021-04-29T12:18:56.102" v="0" actId="1076"/>
        <pc:sldMkLst>
          <pc:docMk/>
          <pc:sldMk cId="0" sldId="272"/>
        </pc:sldMkLst>
        <pc:spChg chg="mod">
          <ac:chgData name="Nina Engelbrecht" userId="S::ne30@st-andrews.ac.uk::5a9e6d12-8237-4f55-9139-5e436e45e1af" providerId="AD" clId="Web-{D8D150FA-3ECD-44AB-BB98-D0E5228A06BE}" dt="2021-04-29T12:18:56.102" v="0" actId="1076"/>
          <ac:spMkLst>
            <pc:docMk/>
            <pc:sldMk cId="0" sldId="272"/>
            <ac:spMk id="229" creationId="{00000000-0000-0000-0000-000000000000}"/>
          </ac:spMkLst>
        </pc:spChg>
      </pc:sldChg>
      <pc:sldChg chg="modSp">
        <pc:chgData name="Nina Engelbrecht" userId="S::ne30@st-andrews.ac.uk::5a9e6d12-8237-4f55-9139-5e436e45e1af" providerId="AD" clId="Web-{D8D150FA-3ECD-44AB-BB98-D0E5228A06BE}" dt="2021-04-29T12:23:13.921" v="2" actId="1076"/>
        <pc:sldMkLst>
          <pc:docMk/>
          <pc:sldMk cId="0" sldId="277"/>
        </pc:sldMkLst>
        <pc:spChg chg="mod">
          <ac:chgData name="Nina Engelbrecht" userId="S::ne30@st-andrews.ac.uk::5a9e6d12-8237-4f55-9139-5e436e45e1af" providerId="AD" clId="Web-{D8D150FA-3ECD-44AB-BB98-D0E5228A06BE}" dt="2021-04-29T12:23:13.921" v="2" actId="1076"/>
          <ac:spMkLst>
            <pc:docMk/>
            <pc:sldMk cId="0" sldId="277"/>
            <ac:spMk id="2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opshirestar.com/news/crime/2018/06/05/womans-death-at-cycle-event-entirely-avoidable-court-tol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questions?</a:t>
            </a:r>
            <a:endParaRPr/>
          </a:p>
        </p:txBody>
      </p:sp>
      <p:sp>
        <p:nvSpPr>
          <p:cNvPr id="227" name="Google Shape;22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groups of people effected.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Don’t forget people this can include people not directly involved in your society event/activity.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Special attention may be required for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People with disabilities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People who are pregnant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Inexperienced members who may not be familiar with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REASONABLY PRACTICABLE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means balancing the level of risk against the measures needed to control the real risk in terms of money, time or trouble.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you do not need to take action if it would be grossly disproportionate to the level of risk.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what is already in place to reduce the likelihood of harm or make any harm less serious.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Indicate the level of harm and how likely it is to occur.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SEVERITY OF HARM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Fatality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major injury include; major fractures, poisonings, multiple injuries.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minor injury include; burns, concussion, serious sprains, minor fractures, dermatitis, asthma and musculoskeletal disorders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injury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negligible injury; include superficial injuries, minor cuts and bruises.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Trivial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trivial injuries include temporary discomfort.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LIKELYHOOD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at least once every six months by an individual undertaking the 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year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five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ten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unlikely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less than a 1% chance of the risk being experienced by an individual during the lifetime of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Remember to prioritise. Deal with those hazards that are high-risk and have serious consequences first.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Also consider the number of people exposed.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Hierarchy of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Remove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less risky 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Prevent access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exposure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PPE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REASONABLY PRACTICABLE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means balancing the level of risk against the measures needed to control the real risk in terms of money, time or trouble.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you do not need to take action if it would be grossly disproportionate to the level of risk.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what is already in place to reduce the likelihood of harm or make any harm less serious.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Indicate the level of harm and how likely it is to occur.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SEVERITY OF HARM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Fatality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major injury include; major fractures, poisonings, multiple injuries.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minor injury include; burns, concussion, serious sprains, minor fractures, dermatitis, asthma and musculoskeletal disorders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injury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negligible injury; include superficial injuries, minor cuts and bruises.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Trivial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trivial injuries include temporary discomfort.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LIKELYHOOD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at least once every six months by an individual undertaking the 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year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five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ten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unlikely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less than a 1% chance of the risk being experienced by an individual during the lifetime of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Remember to prioritise. Deal with those hazards that are high-risk and have serious consequences first.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Also consider the number of people exposed.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Hierarchy of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Remove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less risky 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Prevent access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exposure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PPE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REASONABLY PRACTICABLE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means balancing the level of risk against the measures needed to control the real risk in terms of money, time or trouble.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you do not need to take action if it would be grossly disproportionate to the level of risk.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what is already in place to reduce the likelihood of harm or make any harm less serious.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Indicate the level of harm and how likely it is to occur.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SEVERITY OF HARM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Fatality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major injury include; major fractures, poisonings, multiple injuries.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minor injury include; burns, concussion, serious sprains, minor fractures, dermatitis, asthma and musculoskeletal disorders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injury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negligible injury; include superficial injuries, minor cuts and bruises.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Trivial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trivial injuries include temporary discomfort.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LIKELYHOOD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at least once every six months by an individual undertaking the 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year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five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ten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unlikely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less than a 1% chance of the risk being experienced by an individual during the lifetime of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Remember to prioritise. Deal with those hazards that are high-risk and have serious consequences first.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Also consider the number of people exposed.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Hierarchy of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Remove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less risky 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Prevent access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exposure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PPE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REASONABLY PRACTICABLE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means balancing the level of risk against the measures needed to control the real risk in terms of money, time or trouble.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you do not need to take action if it would be grossly disproportionate to the level of risk.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what is already in place to reduce the likelihood of harm or make any harm less serious.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Indicate the level of harm and how likely it is to occur.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SEVERITY OF HARM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Fatality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major injury include; major fractures, poisonings, multiple injuries.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minor injury include; burns, concussion, serious sprains, minor fractures, dermatitis, asthma and musculoskeletal disorders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injury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negligible injury; include superficial injuries, minor cuts and bruises.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Trivial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trivial injuries include temporary discomfort.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LIKELYHOOD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at least once every six months by an individual undertaking the 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year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five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ten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unlikely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less than a 1% chance of the risk being experienced by an individual during the lifetime of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Remember to prioritise. Deal with those hazards that are high-risk and have serious consequences first.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Also consider the number of people exposed.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Hierarchy of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Remove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less risky 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Prevent access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exposure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PPE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REASONABLY PRACTICABLE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means balancing the level of risk against the measures needed to control the real risk in terms of money, time or trouble.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you do not need to take action if it would be grossly disproportionate to the level of risk.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what is already in place to reduce the likelihood of harm or make any harm less serious.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Indicate the level of harm and how likely it is to occur.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SEVERITY OF HARM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Fatality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major injury include; major fractures, poisonings, multiple injuries.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minor injury include; burns, concussion, serious sprains, minor fractures, dermatitis, asthma and musculoskeletal disorders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injury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negligible injury; include superficial injuries, minor cuts and bruises.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Trivial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trivial injuries include temporary discomfort.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LIKELYHOOD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at least once every six months by an individual undertaking the 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year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five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ten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unlikely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less than a 1% chance of the risk being experienced by an individual during the lifetime of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Remember to prioritise. Deal with those hazards that are high-risk and have serious consequences first.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Also consider the number of people exposed.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Hierarchy of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Remove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less risky 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Prevent access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exposure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PPE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REASONABLY PRACTICABLE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means balancing the level of risk against the measures needed to control the real risk in terms of money, time or trouble.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you do not need to take action if it would be grossly disproportionate to the level of risk.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what is already in place to reduce the likelihood of harm or make any harm less serious.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Indicate the level of harm and how likely it is to occur.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SEVERITY OF HARM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Fatality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major injury include; major fractures, poisonings, multiple injuries.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minor injury include; burns, concussion, serious sprains, minor fractures, dermatitis, asthma and musculoskeletal disorders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injury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negligible injury; include superficial injuries, minor cuts and bruises.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Trivial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trivial injuries include temporary discomfort.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LIKELYHOOD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at least once every six months by an individual undertaking the 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year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five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ten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unlikely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less than a 1% chance of the risk being experienced by an individual during the lifetime of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Remember to prioritise. Deal with those hazards that are high-risk and have serious consequences first.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Also consider the number of people exposed.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Hierarchy of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Remove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less risky 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Prevent access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exposure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PPE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REASONABLY PRACTICABLE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means balancing the level of risk against the measures needed to control the real risk in terms of money, time or trouble.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you do not need to take action if it would be grossly disproportionate to the level of risk.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what is already in place to reduce the likelihood of harm or make any harm less serious.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Indicate the level of harm and how likely it is to occur.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SEVERITY OF HARM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Fatality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major injury include; major fractures, poisonings, multiple injuries.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minor injury include; burns, concussion, serious sprains, minor fractures, dermatitis, asthma and musculoskeletal disorders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injury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negligible injury; include superficial injuries, minor cuts and bruises.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Trivial injury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trivial injuries include temporary discomfort.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LIKELYHOOD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at least once every six months by an individual undertaking the activity.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year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five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Unlikely	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risk is typically experienced once every ten years by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unlikely	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less than a 1% chance of the risk being experienced by an individual during the lifetime of an individual undertaking the activity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Remember to prioritise. Deal with those hazards that are high-risk and have serious consequences first.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Also consider the number of people exposed.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Hierarchy of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Remove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less risky 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Prevent access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exposure to the hazard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PPE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Retention period 3 years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comply with health and safety law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provide proof of having carried out a risk assessment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provide as evidence in the event of an insurance claim or in case of criminal or civil actions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that everyone can see what needs to be done to keep people safe and healthy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allow the new committee to refert to previous risk assessments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Retention period 3 years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comply with health and safety law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provide proof of having carried out a risk assessment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provide as evidence in the event of an insurance claim or in case of criminal or civil actions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that everyone can see what needs to be done to keep people safe and healthy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allow the new committee to refer to previous risk assessments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Retention period 3 years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comply with health and safety law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provide proof of having carried out a risk assessment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provide as evidence in the event of an insurance claim or in case of criminal or civil actions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that everyone can see what needs to be done to keep people safe and healthy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allow the new committee to refer to previous risk assessments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RA is to keep people safe.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no use if nobody reads it!!!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still no use if the controls aren’t implemented.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★"/>
            </a:pPr>
            <a:r>
              <a:rPr lang="en-GB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Just as with a GRA, Societies must include in their SRA: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</a:pPr>
            <a:r>
              <a:rPr lang="en-GB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thorough analysis of all hazards posed to society members, guests, and persons in the vicinity of ordinary undertakings; and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</a:pPr>
            <a:r>
              <a:rPr lang="en-GB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Commitment to a plan of action for mitigating the same.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Late submission may result in withholding of any grant award.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29-year-old spectator Judith Garrett, who had been at the event to watch her boyfriend compete was fatally injured.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https://www.dailypost.co.uk/news/north-wales-news/llangollen-bike-race-spectator-death-13693286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https://www.shropshirestar.com/news/crime/2018/06/05/womans-death-at-cycle-event-entirely-avoidable-court-told/</a:t>
            </a:r>
            <a:br>
              <a:rPr lang="en-GB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incident occurred in August 2014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was heard in June 2018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British Cycling Federation,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Alleged it failed to conduct its undertaking in such a way as to ensure the health and safety of people attending. </a:t>
            </a:r>
            <a:br>
              <a:rPr lang="en-GB"/>
            </a:b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Race organizer Michael Marsden,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is alleged to have failed to conduct the event in such a way that people were not exposed to risk.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It is alleged that he failed to ensure the safety of spectators at the competition and failed to provide marshals with adequate training regarding the safety of spectators.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 final charge alleges that he failed to report the death of Miss Garrett.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 marshal, Kevin Ian Duckworth, is alleged to have failed to ensure that his health and safety duties as a marshal were complied with. </a:t>
            </a:r>
            <a:br>
              <a:rPr lang="en-GB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26 June 18 Marshall cleared of charges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 July 18 Organizer &amp; British Cycling cleared of charges</a:t>
            </a: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Checklist for society trips abroad, this will help you to complete the supplemental risk assessment.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 to assess any travel risk in UK prior to departure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 events in private residences could invalidate your lease.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They won’t have liability insurance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any thing goes wrong during an unauthorized event the organizer will be the one responsible</a:t>
            </a:r>
            <a:endParaRPr/>
          </a:p>
        </p:txBody>
      </p:sp>
      <p:sp>
        <p:nvSpPr>
          <p:cNvPr id="469" name="Google Shape;469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Providing alcohol as part of a ticketed event ideally </a:t>
            </a:r>
            <a:endParaRPr/>
          </a:p>
        </p:txBody>
      </p:sp>
      <p:sp>
        <p:nvSpPr>
          <p:cNvPr id="477" name="Google Shape;47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HSE, the enforcing authority for health &amp; safety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RoSPA; Charity dedicated to accident prevention</a:t>
            </a:r>
            <a:endParaRPr/>
          </a:p>
        </p:txBody>
      </p:sp>
      <p:sp>
        <p:nvSpPr>
          <p:cNvPr id="485" name="Google Shape;485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opshirestar.com/news/crime/2018/06/05/womans-death-at-cycle-event-entirely-avoidable-court-tol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hyperlink" Target="https://www.dailypost.co.uk/news/devastated-family-mountain-bike-crash-1486776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unionra@st-andrews.ac.uk" TargetMode="External"/><Relationship Id="rId4" Type="http://schemas.openxmlformats.org/officeDocument/2006/relationships/hyperlink" Target="http://www.yourunion.net/activities/societies/runningyoursociety/resources/riskassessment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unionra@st-andrews.ac.u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unionra@st-andrews.ac.uk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unionra@st-andrews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runion.net/activities/societies/runningyoursociety/resources/accidentsorincidentsreport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ocs@st-andrews.ac.uk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abars@st-andrews.ac.uk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ospa.com/" TargetMode="External"/><Relationship Id="rId5" Type="http://schemas.openxmlformats.org/officeDocument/2006/relationships/hyperlink" Target="http://www.hse.gov.uk/" TargetMode="External"/><Relationship Id="rId4" Type="http://schemas.openxmlformats.org/officeDocument/2006/relationships/hyperlink" Target="https://www.yourunion.net/activities/societies/landingpage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unionra@st-andrews.ac.uk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ocs@st-andrews.ac.uk" TargetMode="External"/><Relationship Id="rId5" Type="http://schemas.openxmlformats.org/officeDocument/2006/relationships/hyperlink" Target="mailto:prh@st-andrews.ac.uk" TargetMode="External"/><Relationship Id="rId4" Type="http://schemas.openxmlformats.org/officeDocument/2006/relationships/hyperlink" Target="mailto:dosda@st-andrews.ac.uk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416378" y="3882031"/>
            <a:ext cx="869528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sz="4800">
                <a:solidFill>
                  <a:schemeClr val="lt1"/>
                </a:solidFill>
              </a:rPr>
              <a:t>Society Health &amp; Safety Training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0327278" y="5665914"/>
            <a:ext cx="1904893" cy="4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GB" sz="2550" dirty="0">
                <a:solidFill>
                  <a:schemeClr val="lt1"/>
                </a:solidFill>
              </a:rPr>
              <a:t>2021 - 2022</a:t>
            </a:r>
            <a:endParaRPr sz="2550" dirty="0">
              <a:solidFill>
                <a:schemeClr val="lt1"/>
              </a:solidFill>
            </a:endParaRPr>
          </a:p>
        </p:txBody>
      </p:sp>
      <p:sp>
        <p:nvSpPr>
          <p:cNvPr id="91" name="Google Shape;91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6812876" y="86855"/>
            <a:ext cx="529878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St Andrews Students’ Association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Societies Committee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University of St Andrews Students’ Association is a registered charity (No. SC019883)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1926076" y="365125"/>
            <a:ext cx="94277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Why Risk Assessments Matter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847344" y="1690689"/>
            <a:ext cx="10515600" cy="479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 b="1"/>
              <a:t>A large part of the prosecution &amp; defence cases revolved around the risk assessment process for the event.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It was argued that if the risk assessment had been better;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 Adequate control measures would have been in place to protect the spectators.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GB" sz="2600"/>
              <a:t>An accident where someone was killed would not have occurred.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Further reading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GB" sz="2200" u="sng">
                <a:solidFill>
                  <a:schemeClr val="hlink"/>
                </a:solidFill>
                <a:hlinkClick r:id="rId3"/>
              </a:rPr>
              <a:t>https://www.dailypost.co.uk/news/north-wales-news/llangollen-bike-race-spectator-death-13693286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u="sng">
                <a:solidFill>
                  <a:schemeClr val="hlink"/>
                </a:solidFill>
                <a:hlinkClick r:id="rId3"/>
              </a:rPr>
              <a:t>https://www.shropshirestar.com/news/crime/2018/06/05/womans-death-at-cycle-event-entirely-avoidable-court-told/</a:t>
            </a:r>
            <a:endParaRPr sz="22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u="sng">
                <a:solidFill>
                  <a:schemeClr val="hlink"/>
                </a:solidFill>
                <a:hlinkClick r:id="rId4"/>
              </a:rPr>
              <a:t>https://www.dailypost.co.uk/news/devastated-family-mountain-bike-crash-14867765</a:t>
            </a:r>
            <a:endParaRPr sz="22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926076" y="365125"/>
            <a:ext cx="94277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Why Risk Assessments Matter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847344" y="1863969"/>
            <a:ext cx="10515600" cy="485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GB" sz="2775" b="1"/>
              <a:t>If a similar event with similar consequences had been organized by an affiliated society;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GB" sz="2775" b="1"/>
              <a:t>The Students Association could have been prosecuted,</a:t>
            </a:r>
            <a:r>
              <a:rPr lang="en-GB" sz="2775"/>
              <a:t> resulting in fines for the organisation. Fines and/or prison time for staff, officers or trustees on conviction.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GB" sz="2775" b="1"/>
              <a:t>The Society office bearers could have been prosecuted,</a:t>
            </a:r>
            <a:r>
              <a:rPr lang="en-GB" sz="2775"/>
              <a:t> </a:t>
            </a:r>
            <a:r>
              <a:rPr lang="en-GB" sz="2775">
                <a:solidFill>
                  <a:srgbClr val="000000"/>
                </a:solidFill>
              </a:rPr>
              <a:t>resulting in fines and/or prison time on conviction.</a:t>
            </a:r>
            <a:endParaRPr sz="2775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GB" sz="2775" b="1"/>
              <a:t>Society members helping at the event could have been prosecuted, </a:t>
            </a:r>
            <a:r>
              <a:rPr lang="en-GB" sz="2775"/>
              <a:t>resulting in fines and/or prison time on conviction.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GB" sz="2775" b="1"/>
              <a:t>A civil claim for damages could have been made, </a:t>
            </a:r>
            <a:r>
              <a:rPr lang="en-GB" sz="2775"/>
              <a:t>resulting in increased insurance costs or difficulty obtaining future insurance cover meaning some society events could no longer happen.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Risk Assessment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What is a risk assessment?</a:t>
            </a: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98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GB" sz="2775" b="1"/>
              <a:t>A systematic process of;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GB" sz="2775"/>
              <a:t>Identifying hazards.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GB" sz="2775"/>
              <a:t>Evaluating any associated risk.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GB" sz="2775"/>
              <a:t>Implementing reasonable control measures to remove or reduce the risk.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GB" sz="2775" b="1"/>
              <a:t>A simple example: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GB" sz="2775"/>
              <a:t>Crossing the road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GB" sz="2775" b="1"/>
              <a:t>Hazard</a:t>
            </a:r>
            <a:r>
              <a:rPr lang="en-GB" sz="2775"/>
              <a:t>;	Traffic.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GB" sz="2775" b="1"/>
              <a:t>Risk</a:t>
            </a:r>
            <a:r>
              <a:rPr lang="en-GB" sz="2775"/>
              <a:t>;		Get hit by a car, could be injured or killed.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GB" sz="2775" b="1"/>
              <a:t>Control</a:t>
            </a:r>
            <a:r>
              <a:rPr lang="en-GB" sz="2775"/>
              <a:t>;	Stop at kerb, look both ways, listen for traffic.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n-GB" sz="2775"/>
              <a:t>		Cross road if safe (the green cross code).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Why do we need to do a risk assessment?</a:t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safeguard society members against injury or ill health.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prove that you are properly managing any risks from your activities.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should be able to show from your assessment that: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A proper check was made.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All people who could be affected were considered.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All significant risks were assessed.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The precautions are reasonable.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The remaining risk is as low as is practicable.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do we do a risk assessment?</a:t>
            </a:r>
            <a:endParaRPr/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Think about each activity and break it down into steps.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/>
              <a:t>For each step;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Think what is the hazard?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Who could be harmed &amp; how?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What is the risk from the hazard &amp; what are we doing to minimise the risk?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Write down what you have found.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Check if anything has changed after a period of time e.g. 12 months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do we do a risk assessment?</a:t>
            </a: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5 Steps for your Risk Assessment</a:t>
            </a:r>
            <a:endParaRPr/>
          </a:p>
          <a:p>
            <a:pPr marL="620713" lvl="0" indent="-6207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Identify the hazards of your activities.</a:t>
            </a:r>
            <a:endParaRPr/>
          </a:p>
          <a:p>
            <a:pPr marL="620713" lvl="0" indent="-6207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Decide who might be harmed and how.</a:t>
            </a:r>
            <a:endParaRPr/>
          </a:p>
          <a:p>
            <a:pPr marL="620713" lvl="0" indent="-6207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Evaluate the risk and decide on precautions.</a:t>
            </a:r>
            <a:endParaRPr/>
          </a:p>
          <a:p>
            <a:pPr marL="620713" lvl="0" indent="-6207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Record your findings.</a:t>
            </a:r>
            <a:endParaRPr/>
          </a:p>
          <a:p>
            <a:pPr marL="620713" lvl="0" indent="-6207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Review and update.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1913468" y="379502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1. Identify the hazards</a:t>
            </a:r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Consider a Bonfire at East Sands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What are hazards that you can think of?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Fire (burns),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North Sea (hypothermia/drowning)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Nails from burnt pallets (injuries from standing on nail)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Who might be at risk?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People at the bonfire (Fire, North Sea)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People using the beach after the bonfire is over (nails &amp; debris)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How to minimise these risks?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Delegate someone to make sure people stay a safe distance from the fire &amp; that people don’t go in the sea.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Do Not allow the burning of pallets, clear up after fire is out.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1. Identify the hazards</a:t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>
            <a:spLocks noGrp="1"/>
          </p:cNvSpPr>
          <p:nvPr>
            <p:ph type="body" idx="1"/>
          </p:nvPr>
        </p:nvSpPr>
        <p:spPr>
          <a:xfrm>
            <a:off x="838200" y="1690687"/>
            <a:ext cx="10515600" cy="480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Some Common Hazards that may be present at an event or activity</a:t>
            </a:r>
            <a:endParaRPr b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/>
              <a:t>Fire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/>
              <a:t>Slips, Trips and Falls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Manual Handling</a:t>
            </a:r>
            <a:endParaRPr b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Electricity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Falls from Height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Noise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Violence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Bad Weather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Drunken Behaviour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1. Identify the hazards</a:t>
            </a:r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You do not need to include trivial hazards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While they may not be very nice but the following  don’t normally present a risk of injury or death so don’t need to be included in a risk assessment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Arguments or disagreements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Disappointments / Unhappy Feelings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Being scared or upset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They are just part of everyday life.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7402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2. Decide Who Might Be Harmed and How</a:t>
            </a:r>
            <a:endParaRPr/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 txBox="1">
            <a:spLocks noGrp="1"/>
          </p:cNvSpPr>
          <p:nvPr>
            <p:ph type="body" idx="1"/>
          </p:nvPr>
        </p:nvSpPr>
        <p:spPr>
          <a:xfrm>
            <a:off x="847344" y="1693307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Identify groups of people who could be harmed.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Ask yourself who is affected by the activity?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Society members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Members of the public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Anyone else?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Ask yourself how might these people be harmed by the hazards?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Special attention may be required for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People with disabilities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People who are pregnant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Inexperienced members who may not be familiar with the activity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7402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3. Evaluate the Risk and Decide On Precautions</a:t>
            </a:r>
            <a:endParaRPr/>
          </a:p>
        </p:txBody>
      </p:sp>
      <p:pic>
        <p:nvPicPr>
          <p:cNvPr id="262" name="Google Shape;26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1039856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Decide how severe the harm could be.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Fatality:		Death (also includes life changing injury).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Major injury: 	Major fractures, poisonings, multiple injuries.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Minor injury:	Burns, concussion, sprains, minor fractures.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Negligible injury:	Superficial injuries, minor cuts and bruises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Trivial injury:	Temporary discomfort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913467" y="365125"/>
            <a:ext cx="97791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3. Evaluate the Risk and Decide On Precautions</a:t>
            </a:r>
            <a:endParaRPr/>
          </a:p>
        </p:txBody>
      </p:sp>
      <p:pic>
        <p:nvPicPr>
          <p:cNvPr id="270" name="Google Shape;27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98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Decide how likely it is that harm could occur.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Very likely:		Once every 6 months.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Likely:			Once a year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Possible:		Once every five years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Unlikely:		Once every ten years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Highly unlikely:	less than a 1% chance of occurrence in a lifetime</a:t>
            </a:r>
            <a:endParaRPr/>
          </a:p>
          <a:p>
            <a:pPr marL="1077913" lvl="1" indent="-46831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3. Evaluate the Risk and Decide On Precautions</a:t>
            </a:r>
            <a:endParaRPr/>
          </a:p>
        </p:txBody>
      </p:sp>
      <p:pic>
        <p:nvPicPr>
          <p:cNvPr id="278" name="Google Shape;27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List what is already in place to reduce the likelihood of harm or make any consequences less serious.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/>
              <a:t>Remember to prioritise your efforts.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/>
              <a:t>Deal with those hazards that are high-risk and have serious consequences first.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Use a risk matrix to determine the risk taking into account the existing control measures.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3. Evaluate the Risk and Decide On Precautions</a:t>
            </a:r>
            <a:endParaRPr/>
          </a:p>
        </p:txBody>
      </p:sp>
      <p:pic>
        <p:nvPicPr>
          <p:cNvPr id="286" name="Google Shape;2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>
            <a:spLocks noGrp="1"/>
          </p:cNvSpPr>
          <p:nvPr>
            <p:ph type="body" idx="1"/>
          </p:nvPr>
        </p:nvSpPr>
        <p:spPr>
          <a:xfrm>
            <a:off x="811461" y="1690688"/>
            <a:ext cx="10709116" cy="500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Risk matrix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 tool to help you determine the risk of the activity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Plots severity against likelihood &amp; gives a risk value;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High/Medium/Low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 rotWithShape="1">
          <a:blip r:embed="rId4">
            <a:alphaModFix/>
          </a:blip>
          <a:srcRect t="5071" r="1541" b="4099"/>
          <a:stretch/>
        </p:blipFill>
        <p:spPr>
          <a:xfrm>
            <a:off x="847344" y="2415710"/>
            <a:ext cx="10762242" cy="2026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3. Evaluate the Risk and Decide On Precautions</a:t>
            </a:r>
            <a:endParaRPr/>
          </a:p>
        </p:txBody>
      </p:sp>
      <p:pic>
        <p:nvPicPr>
          <p:cNvPr id="295" name="Google Shape;2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 txBox="1">
            <a:spLocks noGrp="1"/>
          </p:cNvSpPr>
          <p:nvPr>
            <p:ph type="body" idx="1"/>
          </p:nvPr>
        </p:nvSpPr>
        <p:spPr>
          <a:xfrm>
            <a:off x="811461" y="1690688"/>
            <a:ext cx="10709116" cy="500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Using the results;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>
                <a:solidFill>
                  <a:srgbClr val="FF0000"/>
                </a:solidFill>
              </a:rPr>
              <a:t>High;</a:t>
            </a:r>
            <a:r>
              <a:rPr lang="en-GB"/>
              <a:t>		Further control measures required.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GB">
                <a:solidFill>
                  <a:srgbClr val="FFC000"/>
                </a:solidFill>
              </a:rPr>
              <a:t>Medium;</a:t>
            </a:r>
            <a:r>
              <a:rPr lang="en-GB"/>
              <a:t>	Further control measures may be required. Monitor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		activity &amp; review risk assessment regularly.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lang="en-GB">
                <a:solidFill>
                  <a:srgbClr val="00B050"/>
                </a:solidFill>
              </a:rPr>
              <a:t>Low;</a:t>
            </a:r>
            <a:r>
              <a:rPr lang="en-GB"/>
              <a:t>		Risk adequately controlled. Monitor activity and review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		in event of accident or near miss.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620713" lvl="0" indent="-4429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 rotWithShape="1">
          <a:blip r:embed="rId4">
            <a:alphaModFix/>
          </a:blip>
          <a:srcRect t="5071" b="4099"/>
          <a:stretch/>
        </p:blipFill>
        <p:spPr>
          <a:xfrm>
            <a:off x="811461" y="1690688"/>
            <a:ext cx="9375865" cy="173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3. Evaluate the Risk and Decide On Precautions</a:t>
            </a:r>
            <a:endParaRPr/>
          </a:p>
        </p:txBody>
      </p:sp>
      <p:pic>
        <p:nvPicPr>
          <p:cNvPr id="304" name="Google Shape;30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Hierarchy of control (actions to reduce risk)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Remove the hazard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Use a less risky option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Prevent access to the hazard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Reduce exposure to the hazard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Use Personal Protective Equipment (PPE)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>
                <a:solidFill>
                  <a:srgbClr val="FF0000"/>
                </a:solidFill>
              </a:rPr>
              <a:t>Using PPE is always the last &amp; least preferable measure as it relies on an individual using the PPE and only protects the person wearing the PPE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3. Evaluate the Risk and Decide On Precautions</a:t>
            </a:r>
            <a:endParaRPr/>
          </a:p>
        </p:txBody>
      </p:sp>
      <p:pic>
        <p:nvPicPr>
          <p:cNvPr id="312" name="Google Shape;31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9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0713" lvl="0" indent="-4429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Your risk assessment should only include what you could reasonably be expected to know - </a:t>
            </a:r>
            <a:r>
              <a:rPr lang="en-GB">
                <a:solidFill>
                  <a:srgbClr val="FF0000"/>
                </a:solidFill>
              </a:rPr>
              <a:t>you are not expected to anticipate unforeseeable risks</a:t>
            </a:r>
            <a:r>
              <a:rPr lang="en-GB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It’s about what is </a:t>
            </a:r>
            <a:r>
              <a:rPr lang="en-GB" b="1"/>
              <a:t>REASONABLY PRACTICABLE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This means balancing the level of risk against the measures needed to control the real risk in terms of money, time or trouble.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However, you do not need to take action if it would be grossly disproportionate to the level of risk. 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4. Record Your Findings</a:t>
            </a:r>
            <a:endParaRPr/>
          </a:p>
        </p:txBody>
      </p:sp>
      <p:pic>
        <p:nvPicPr>
          <p:cNvPr id="320" name="Google Shape;32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 txBox="1">
            <a:spLocks noGrp="1"/>
          </p:cNvSpPr>
          <p:nvPr>
            <p:ph type="body" idx="1"/>
          </p:nvPr>
        </p:nvSpPr>
        <p:spPr>
          <a:xfrm>
            <a:off x="304801" y="1883906"/>
            <a:ext cx="11641014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Use the template risk assessment at;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www.yourunion.net/activities/societies/runningyoursociety/resources/riskassessments/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template has sections completed for you.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Edit if required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Complete the risk assessment form and email it to;  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unionra@st-andrews.ac.uk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Using the template rather than making your form own means;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All the required information will be included in the RA.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The review process will be faster (at certain points in the year there are multiple GRAs &amp; SRAs from multiple societies to review).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4. Record Your Findings</a:t>
            </a:r>
            <a:endParaRPr/>
          </a:p>
        </p:txBody>
      </p:sp>
      <p:pic>
        <p:nvPicPr>
          <p:cNvPr id="328" name="Google Shape;32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 txBox="1">
            <a:spLocks noGrp="1"/>
          </p:cNvSpPr>
          <p:nvPr>
            <p:ph type="body" idx="1"/>
          </p:nvPr>
        </p:nvSpPr>
        <p:spPr>
          <a:xfrm>
            <a:off x="633335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Template risk assessment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  <p:pic>
        <p:nvPicPr>
          <p:cNvPr id="330" name="Google Shape;33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781" y="2239169"/>
            <a:ext cx="118967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906621" y="365125"/>
            <a:ext cx="94471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Health and Safety, why do we need to bother?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are personally responsible for the safety your committee, your society members and anyone attending your events.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and your committee are liable for any accidents or hazards during an activity or event, whether it’s to yourself, your attendees or even bystanders.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must ensure your activities and events are safe for everyone and you need to conduct a risk assessment for each one.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4. Record Your Findings</a:t>
            </a:r>
            <a:endParaRPr/>
          </a:p>
        </p:txBody>
      </p:sp>
      <p:pic>
        <p:nvPicPr>
          <p:cNvPr id="337" name="Google Shape;33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You need to keep your risk assessments for a period 3 years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comply with health and safety law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provide proof of having carried out a risk assessment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provide as evidence in the event of an insurance claim or in case of criminal or civil actions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So that everyone can see what needs to be done to keep people safe.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allow the new committee to refer to previous risk assessments and edit them at reaffiliation.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1904324" y="570706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4. Record Your Findings</a:t>
            </a:r>
            <a:endParaRPr/>
          </a:p>
        </p:txBody>
      </p:sp>
      <p:pic>
        <p:nvPicPr>
          <p:cNvPr id="345" name="Google Shape;34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Circulate the risk assessment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Make the risk assessment available to society members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For higher risk activities make people sign to say they have read it and understood it.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Remember;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risk assessment is to help keep people safe.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It’s no use if nobody reads it!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It’s still no use if the controls aren’t implemented!!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5. Review Your Risk Assessment and Update</a:t>
            </a:r>
            <a:endParaRPr/>
          </a:p>
        </p:txBody>
      </p:sp>
      <p:pic>
        <p:nvPicPr>
          <p:cNvPr id="353" name="Google Shape;35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4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When should you review &amp; update your risk assessment?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Annually at re-affiliation.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anything has changed.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there has been an accident or incident.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Submit any updates to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unionra@st-andrews.ac.uk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GRA Example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5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5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5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GRA Example</a:t>
            </a:r>
            <a:endParaRPr/>
          </a:p>
        </p:txBody>
      </p:sp>
      <p:pic>
        <p:nvPicPr>
          <p:cNvPr id="372" name="Google Shape;37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6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4" name="Google Shape;37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8240" y="1493810"/>
            <a:ext cx="8610292" cy="525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GRA Example</a:t>
            </a:r>
            <a:endParaRPr/>
          </a:p>
        </p:txBody>
      </p:sp>
      <p:pic>
        <p:nvPicPr>
          <p:cNvPr id="381" name="Google Shape;38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7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83" name="Google Shape;383;p47"/>
          <p:cNvPicPr preferRelativeResize="0"/>
          <p:nvPr/>
        </p:nvPicPr>
        <p:blipFill rotWithShape="1">
          <a:blip r:embed="rId4">
            <a:alphaModFix/>
          </a:blip>
          <a:srcRect l="2336" t="4967" r="2572" b="3770"/>
          <a:stretch/>
        </p:blipFill>
        <p:spPr>
          <a:xfrm>
            <a:off x="2098431" y="1484127"/>
            <a:ext cx="7690338" cy="521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8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are Risk Assessments necessary?</a:t>
            </a:r>
            <a:endParaRPr/>
          </a:p>
        </p:txBody>
      </p:sp>
      <p:sp>
        <p:nvSpPr>
          <p:cNvPr id="390" name="Google Shape;390;p48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8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8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General Risk Assessment (GRA)</a:t>
            </a:r>
            <a:endParaRPr/>
          </a:p>
        </p:txBody>
      </p:sp>
      <p:pic>
        <p:nvPicPr>
          <p:cNvPr id="399" name="Google Shape;39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9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992964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All societies </a:t>
            </a:r>
            <a:r>
              <a:rPr lang="en-GB">
                <a:solidFill>
                  <a:srgbClr val="FF0000"/>
                </a:solidFill>
              </a:rPr>
              <a:t>MUST</a:t>
            </a:r>
            <a:r>
              <a:rPr lang="en-GB"/>
              <a:t> submit a General Risk Assessment as part of their annual affiliation paperwork.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Your aims &amp; activities declaration must list all regular activities.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Your GRA must include ALL regular activities.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Each activity must have its own risk assessment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i.e. If you have listed 5 regular activities you will have 5 risk assessments.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General Risk Assessment (GRA)</a:t>
            </a:r>
            <a:endParaRPr/>
          </a:p>
        </p:txBody>
      </p:sp>
      <p:pic>
        <p:nvPicPr>
          <p:cNvPr id="406" name="Google Shape;40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0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Societies must include in their GRA: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Thorough analysis of all hazards posed to society members, participants, and possible bystanders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A plan of action for reducing the risk posed as far as is reasonably practicable.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GRAs can be edited each year or as required by sending amendments to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unionra@st-andrews.ac.uk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Supplemental Risk Assessment (SRA)</a:t>
            </a:r>
            <a:endParaRPr/>
          </a:p>
        </p:txBody>
      </p:sp>
      <p:pic>
        <p:nvPicPr>
          <p:cNvPr id="414" name="Google Shape;41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1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GB" sz="2380"/>
              <a:t>Required for events that satisfies one or more of these requirements: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GB" sz="2040"/>
              <a:t>Not covered in GRA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GB" sz="2040"/>
              <a:t>Contains food or drinks prepared by society members / participants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GB" sz="2040"/>
              <a:t>Not located at a union or university venue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GB" sz="2040"/>
              <a:t>Expecting more than 100 participants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GB" sz="2040"/>
              <a:t>Expecting large amount of participants outwith the society</a:t>
            </a:r>
            <a:endParaRPr/>
          </a:p>
          <a:p>
            <a:pPr marL="620713" lvl="0" indent="-46958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endParaRPr sz="238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380"/>
              <a:buNone/>
            </a:pPr>
            <a:r>
              <a:rPr lang="en-GB" sz="2380">
                <a:solidFill>
                  <a:srgbClr val="FF0000"/>
                </a:solidFill>
              </a:rPr>
              <a:t>Due no later than 14 days before event!!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380"/>
              <a:buNone/>
            </a:pPr>
            <a:r>
              <a:rPr lang="en-GB" sz="2380">
                <a:solidFill>
                  <a:srgbClr val="FF0000"/>
                </a:solidFill>
              </a:rPr>
              <a:t>If you fail to submit a risk assessment in adequate time you will: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40"/>
              <a:buChar char="•"/>
            </a:pPr>
            <a:r>
              <a:rPr lang="en-GB" sz="2040">
                <a:solidFill>
                  <a:srgbClr val="FF0000"/>
                </a:solidFill>
              </a:rPr>
              <a:t>Not be able to collect any grant awarded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40"/>
              <a:buChar char="•"/>
            </a:pPr>
            <a:r>
              <a:rPr lang="en-GB" sz="2040">
                <a:solidFill>
                  <a:srgbClr val="FF0000"/>
                </a:solidFill>
              </a:rPr>
              <a:t>Not be covered by liability insurance</a:t>
            </a:r>
            <a:endParaRPr/>
          </a:p>
          <a:p>
            <a:pPr marL="620713" lvl="0" indent="-46958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endParaRPr sz="238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GB" sz="2380"/>
              <a:t>Must be submitted by electronic copy to </a:t>
            </a:r>
            <a:r>
              <a:rPr lang="en-GB" sz="2380" u="sng">
                <a:solidFill>
                  <a:schemeClr val="hlink"/>
                </a:solidFill>
                <a:hlinkClick r:id="rId4"/>
              </a:rPr>
              <a:t>unionra@st-andrews.ac.uk</a:t>
            </a:r>
            <a:endParaRPr sz="238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380"/>
              <a:buNone/>
            </a:pPr>
            <a:r>
              <a:rPr lang="en-GB" sz="2380">
                <a:solidFill>
                  <a:srgbClr val="FF0000"/>
                </a:solidFill>
              </a:rPr>
              <a:t>You MUST NOT proceed with your event until your SRA is approved.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Why Does Health &amp; Safety matter?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0713" lvl="0" indent="-4429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3456" y="1413786"/>
            <a:ext cx="6902728" cy="51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/>
              <a:t>Risk Assessment is </a:t>
            </a:r>
            <a:r>
              <a:rPr lang="en-GB" b="1" u="sng"/>
              <a:t>not about</a:t>
            </a:r>
            <a:endParaRPr/>
          </a:p>
        </p:txBody>
      </p:sp>
      <p:pic>
        <p:nvPicPr>
          <p:cNvPr id="422" name="Google Shape;42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2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0713" lvl="0" indent="-4429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Stopping recreational and/or learning activities for individuals where the risks are managed.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Stopping people enjoying themselves.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Scaring people by exaggerating or publicising trivial risks;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Generating useless paperwork mountains.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 txBox="1">
            <a:spLocks noGrp="1"/>
          </p:cNvSpPr>
          <p:nvPr>
            <p:ph type="title"/>
          </p:nvPr>
        </p:nvSpPr>
        <p:spPr>
          <a:xfrm>
            <a:off x="2092036" y="365125"/>
            <a:ext cx="92617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estrial"/>
              <a:buNone/>
            </a:pP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Good Risk Assessment is about</a:t>
            </a:r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Preventing people being killed or injured.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Enabling events to proceed.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Reducing significant risks.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Ensuring risks are effectively managed.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Reducing your exposure to legal action (Criminal or Civil) or insurance claim</a:t>
            </a:r>
            <a:endParaRPr/>
          </a:p>
        </p:txBody>
      </p:sp>
      <p:pic>
        <p:nvPicPr>
          <p:cNvPr id="431" name="Google Shape;43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570666"/>
            <a:ext cx="896190" cy="91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4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 Information</a:t>
            </a:r>
            <a:endParaRPr/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4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Accident and Incidents</a:t>
            </a:r>
            <a:endParaRPr/>
          </a:p>
        </p:txBody>
      </p:sp>
      <p:pic>
        <p:nvPicPr>
          <p:cNvPr id="448" name="Google Shape;44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5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0713" lvl="0" indent="-4429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You must report accidents and/or incidents in using the form on the union website as soon as possible.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https://www.yourunion.net/activities/societies/runningyoursociety/resources/accidentsorincidentsreports/</a:t>
            </a:r>
            <a:endParaRPr>
              <a:solidFill>
                <a:schemeClr val="accent1"/>
              </a:solidFill>
            </a:endParaRPr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For example;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If someone on a society trip falls out of a caravan window and breaks their arm (this accident happened a few years ago).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6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Accident and Incidents</a:t>
            </a:r>
            <a:endParaRPr/>
          </a:p>
        </p:txBody>
      </p:sp>
      <p:pic>
        <p:nvPicPr>
          <p:cNvPr id="456" name="Google Shape;45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6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Accidents &amp; incidents will happen occasionally.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Reporting an accident or incident won’t necessarily result in society activities being stopped.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However;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need to investigate what happened.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need to be sure you are doing everything possible to keep everyone as safe as is practicable.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Trips Abroad</a:t>
            </a:r>
            <a:endParaRPr/>
          </a:p>
        </p:txBody>
      </p:sp>
      <p:pic>
        <p:nvPicPr>
          <p:cNvPr id="464" name="Google Shape;46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7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0713" lvl="0" indent="-4429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Prior to any trip outside of the UK, societies must: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 Complete a </a:t>
            </a:r>
            <a:r>
              <a:rPr lang="en-GB">
                <a:solidFill>
                  <a:srgbClr val="FF0000"/>
                </a:solidFill>
              </a:rPr>
              <a:t>check list for society trips abroad</a:t>
            </a:r>
            <a:r>
              <a:rPr lang="en-GB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 Complete a </a:t>
            </a:r>
            <a:r>
              <a:rPr lang="en-GB">
                <a:solidFill>
                  <a:srgbClr val="FF0000"/>
                </a:solidFill>
              </a:rPr>
              <a:t>Supplemental Risk Assessment (SRA)</a:t>
            </a:r>
            <a:r>
              <a:rPr lang="en-GB"/>
              <a:t>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Remember to assess any travel risk in UK prior to departure.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8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GB" sz="3900"/>
              <a:t>Use of Private Residences</a:t>
            </a:r>
            <a:endParaRPr/>
          </a:p>
        </p:txBody>
      </p:sp>
      <p:pic>
        <p:nvPicPr>
          <p:cNvPr id="472" name="Google Shape;47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58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 b="1">
                <a:solidFill>
                  <a:srgbClr val="FF0000"/>
                </a:solidFill>
              </a:rPr>
              <a:t>NOT ALLOWED, </a:t>
            </a:r>
            <a:r>
              <a:rPr lang="en-GB"/>
              <a:t>unless it’s a committee meeting for less than 10 people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Society events in private residences could invalidate your lease.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They won’t have liability insurance.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If any thing goes wrong during an unauthorized event the organizer will be the one held responsible.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For any other event, permission must be given by the Societies Committee Email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socs@st-andrews.ac.uk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Serving Alcohol</a:t>
            </a:r>
            <a:endParaRPr/>
          </a:p>
        </p:txBody>
      </p:sp>
      <p:pic>
        <p:nvPicPr>
          <p:cNvPr id="480" name="Google Shape;48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9"/>
          <p:cNvSpPr txBox="1">
            <a:spLocks noGrp="1"/>
          </p:cNvSpPr>
          <p:nvPr>
            <p:ph type="body" idx="1"/>
          </p:nvPr>
        </p:nvSpPr>
        <p:spPr>
          <a:xfrm>
            <a:off x="847344" y="1693307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Any event where you are serving alcohol should be held in a licensed  venue e.g. The Union, a pub, a hotel.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>
                <a:solidFill>
                  <a:srgbClr val="FF0000"/>
                </a:solidFill>
              </a:rPr>
              <a:t>You cannot sell or supply alcohol at an event without a alcohol licence.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If you require alcohol at an unlicensed venue, a licence must be applied for </a:t>
            </a:r>
            <a:r>
              <a:rPr lang="en-GB">
                <a:solidFill>
                  <a:srgbClr val="FF0000"/>
                </a:solidFill>
              </a:rPr>
              <a:t>at least 6 weeks in advance </a:t>
            </a:r>
            <a:r>
              <a:rPr lang="en-GB"/>
              <a:t>(determined by Fife Council Licensing Board).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The Union can provide a bar to serve alcohol if your venue doesn’t have a licence, email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sabars@st-andrews.ac.uk</a:t>
            </a:r>
            <a:r>
              <a:rPr lang="en-GB"/>
              <a:t>, or come into the Union and speak to the bar manager.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Remember you need to arrange this at least 6 weeks before your event.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Forms and Information Access</a:t>
            </a:r>
            <a:endParaRPr/>
          </a:p>
        </p:txBody>
      </p:sp>
      <p:pic>
        <p:nvPicPr>
          <p:cNvPr id="488" name="Google Shape;48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0713" lvl="0" indent="-4429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All documents discussed in this session may be accessed electronically via the Students’ Association website: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GB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https://www.yourunion.net/activities/societies/landingpage/</a:t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Additional health &amp; Safety information;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Health &amp; Safety Executive: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http://www.hse.gov.uk/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Royal society for the prevention of accidents: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https://www.rospa.com</a:t>
            </a: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620713" lvl="0" indent="-44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1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 Contacts</a:t>
            </a:r>
            <a:endParaRPr/>
          </a:p>
        </p:txBody>
      </p:sp>
      <p:sp>
        <p:nvSpPr>
          <p:cNvPr id="496" name="Google Shape;496;p61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6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1926076" y="365125"/>
            <a:ext cx="94277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000000"/>
                </a:solidFill>
              </a:rPr>
              <a:t>Why Does Health &amp; Safety matter?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47344" y="3016251"/>
            <a:ext cx="10515600" cy="274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29-year-old spectator Judith Garrett, who had been at the event to watch her boyfriend compete was fatally injured.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incident occurred in August 2014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was heard in Crown Court in June 2018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l="2182" t="20542" r="4229" b="31134"/>
          <a:stretch/>
        </p:blipFill>
        <p:spPr>
          <a:xfrm>
            <a:off x="847344" y="1485106"/>
            <a:ext cx="10750684" cy="132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2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Don’t hesitate to get in contact!</a:t>
            </a:r>
            <a:endParaRPr/>
          </a:p>
        </p:txBody>
      </p:sp>
      <p:pic>
        <p:nvPicPr>
          <p:cNvPr id="506" name="Google Shape;50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2"/>
          <p:cNvSpPr txBox="1">
            <a:spLocks noGrp="1"/>
          </p:cNvSpPr>
          <p:nvPr>
            <p:ph type="body" idx="1"/>
          </p:nvPr>
        </p:nvSpPr>
        <p:spPr>
          <a:xfrm>
            <a:off x="847344" y="1690688"/>
            <a:ext cx="10515600" cy="47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Director of Student Development &amp; Activities – </a:t>
            </a:r>
            <a:r>
              <a:rPr lang="en-GB" sz="24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dosda@st-andrews.ac.uk</a:t>
            </a:r>
            <a:endParaRPr sz="2400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indent="0">
              <a:buSzPts val="2800"/>
              <a:buNone/>
            </a:pPr>
            <a:r>
              <a:rPr lang="en-GB" dirty="0"/>
              <a:t>Phil Hulse – Standing Building Supervisor – </a:t>
            </a:r>
            <a:r>
              <a:rPr lang="en-GB" sz="2400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prh@st-andrews.ac.uk</a:t>
            </a:r>
            <a:endParaRPr sz="2400" dirty="0">
              <a:solidFill>
                <a:schemeClr val="hlink"/>
              </a:solidFill>
            </a:endParaRPr>
          </a:p>
          <a:p>
            <a:pPr marL="457200" lvl="1" indent="0">
              <a:buSzPts val="2400"/>
              <a:buNone/>
            </a:pPr>
            <a:r>
              <a:rPr lang="en-GB" dirty="0"/>
              <a:t>Office hour for advice (when in person); Mon – Fri 1400-1500hrs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SAF Societies Officer – </a:t>
            </a:r>
            <a:r>
              <a:rPr lang="en-GB" sz="2400" u="sng" dirty="0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socs@st-andrews.ac.uk</a:t>
            </a:r>
            <a:endParaRPr sz="2400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Risk Assessment Submission – </a:t>
            </a:r>
            <a:r>
              <a:rPr lang="en-GB" sz="2400" u="sng" dirty="0">
                <a:solidFill>
                  <a:schemeClr val="hlink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unionra@st-andrews.ac.uk</a:t>
            </a:r>
            <a:endParaRPr sz="2400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0000"/>
              </a:solidFill>
            </a:endParaRPr>
          </a:p>
          <a:p>
            <a:pPr marL="620395" lvl="0" indent="-442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3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and Safety Assessment</a:t>
            </a:r>
            <a:endParaRPr/>
          </a:p>
        </p:txBody>
      </p:sp>
      <p:sp>
        <p:nvSpPr>
          <p:cNvPr id="514" name="Google Shape;514;p63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GB" sz="20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5" name="Google Shape;515;p6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3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926076" y="365125"/>
            <a:ext cx="94277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000000"/>
                </a:solidFill>
              </a:rPr>
              <a:t>Why Does Health &amp; Safety matter?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847344" y="2812917"/>
            <a:ext cx="10515600" cy="274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Those prosecuted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The Governing body, </a:t>
            </a:r>
            <a:r>
              <a:rPr lang="en-GB"/>
              <a:t>British Cycling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Alleged it failed to conduct its undertaking in such a way as to ensure the health and safety of people attending. </a:t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344" y="1485106"/>
            <a:ext cx="10754276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1926076" y="365125"/>
            <a:ext cx="94277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000000"/>
                </a:solidFill>
              </a:rPr>
              <a:t>Why Does Health &amp; Safety matter?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47344" y="2812917"/>
            <a:ext cx="10515600" cy="367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Those prosecuted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The organiser, </a:t>
            </a:r>
            <a:r>
              <a:rPr lang="en-GB"/>
              <a:t>Michael Marsden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Alleged to have failed to conduct the event in such a way that people were not exposed to risk.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Alleged that he failed to ensure the safety of spectators at the competition and failed to provide marshals with adequate training regarding the safety of spectators.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Alleged that he failed to report the death of Miss Garrett.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344" y="1485106"/>
            <a:ext cx="10754276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926076" y="365125"/>
            <a:ext cx="94277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000000"/>
                </a:solidFill>
              </a:rPr>
              <a:t>Why Does Health &amp; Safety matter?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847344" y="2812917"/>
            <a:ext cx="10515600" cy="274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Those prosecuted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A marshal,</a:t>
            </a:r>
            <a:r>
              <a:rPr lang="en-GB"/>
              <a:t> Kevin Ian Duckworth,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Alleged to have failed to ensure that his health and safety duties as a marshal were complied with (he was allegedly asleep at his post).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344" y="1485106"/>
            <a:ext cx="10754276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926076" y="365125"/>
            <a:ext cx="94277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000000"/>
                </a:solidFill>
              </a:rPr>
              <a:t>Why Does Health &amp; Safety matter?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847343" y="3429000"/>
            <a:ext cx="11059311" cy="326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 b="1"/>
              <a:t>The outcome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26 June 18 Marshall cleared of charges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4 July 18 Organizer &amp; British Cycling cleared of charges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What happened was a complete accident but one which was completely avoidable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The criminal case took nearly 4 years to conclude.</a:t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b="29276"/>
          <a:stretch/>
        </p:blipFill>
        <p:spPr>
          <a:xfrm>
            <a:off x="847343" y="1555035"/>
            <a:ext cx="8191150" cy="1818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da7824-5a4b-43cd-8f48-cc2657875b68">
      <UserInfo>
        <DisplayName>Rebecca Wilson</DisplayName>
        <AccountId>25</AccountId>
        <AccountType/>
      </UserInfo>
      <UserInfo>
        <DisplayName>Societies' Officer and Committee</DisplayName>
        <AccountId>26</AccountId>
        <AccountType/>
      </UserInfo>
      <UserInfo>
        <DisplayName>Avery Kitchens</DisplayName>
        <AccountId>9</AccountId>
        <AccountType/>
      </UserInfo>
      <UserInfo>
        <DisplayName>A Capella Society</DisplayName>
        <AccountId>27</AccountId>
        <AccountType/>
      </UserInfo>
      <UserInfo>
        <DisplayName>Action Against Homelessness Society, University of St Andrews</DisplayName>
        <AccountId>28</AccountId>
        <AccountType/>
      </UserInfo>
      <UserInfo>
        <DisplayName>Action For Muona</DisplayName>
        <AccountId>29</AccountId>
        <AccountType/>
      </UserInfo>
      <UserInfo>
        <DisplayName>Samuel Oyewusi</DisplayName>
        <AccountId>30</AccountId>
        <AccountType/>
      </UserInfo>
      <UserInfo>
        <DisplayName>Amnesty International Society</DisplayName>
        <AccountId>31</AccountId>
        <AccountType/>
      </UserInfo>
      <UserInfo>
        <DisplayName>Social Anthropology Society</DisplayName>
        <AccountId>32</AccountId>
        <AccountType/>
      </UserInfo>
      <UserInfo>
        <DisplayName>STAARTANGO Tango Society</DisplayName>
        <AccountId>33</AccountId>
        <AccountType/>
      </UserInfo>
      <UserInfo>
        <DisplayName>Art History Society</DisplayName>
        <AccountId>34</AccountId>
        <AccountType/>
      </UserInfo>
      <UserInfo>
        <DisplayName>Arts Society</DisplayName>
        <AccountId>35</AccountId>
        <AccountType/>
      </UserInfo>
      <UserInfo>
        <DisplayName>The St Andrews University Astronomical Society</DisplayName>
        <AccountId>36</AccountId>
        <AccountType/>
      </UserInfo>
      <UserInfo>
        <DisplayName>Aviation Society</DisplayName>
        <AccountId>37</AccountId>
        <AccountType/>
      </UserInfo>
      <UserInfo>
        <DisplayName>Azerbaijan Society University of St Andrews</DisplayName>
        <AccountId>38</AccountId>
        <AccountType/>
      </UserInfo>
      <UserInfo>
        <DisplayName>Classics Society</DisplayName>
        <AccountId>39</AccountId>
        <AccountType/>
      </UserInfo>
      <UserInfo>
        <DisplayName>Ballroom and Latin Dance Society</DisplayName>
        <AccountId>40</AccountId>
        <AccountType/>
      </UserInfo>
      <UserInfo>
        <DisplayName>Banking and Finance Society</DisplayName>
        <AccountId>41</AccountId>
        <AccountType/>
      </UserInfo>
      <UserInfo>
        <DisplayName>Biological Society</DisplayName>
        <AccountId>42</AccountId>
        <AccountType/>
      </UserInfo>
      <UserInfo>
        <DisplayName>Birding Society</DisplayName>
        <AccountId>43</AccountId>
        <AccountType/>
      </UserInfo>
      <UserInfo>
        <DisplayName>Blood Donation Society</DisplayName>
        <AccountId>44</AccountId>
        <AccountType/>
      </UserInfo>
      <UserInfo>
        <DisplayName>University of St Andrews Book Club Society</DisplayName>
        <AccountId>45</AccountId>
        <AccountType/>
      </UserInfo>
      <UserInfo>
        <DisplayName>Breakaway CLub Email Account</DisplayName>
        <AccountId>46</AccountId>
        <AccountType/>
      </UserInfo>
      <UserInfo>
        <DisplayName>BMA St Andrews</DisplayName>
        <AccountId>47</AccountId>
        <AccountType/>
      </UserInfo>
      <UserInfo>
        <DisplayName>St Andrews Bubble Tea Society</DisplayName>
        <AccountId>48</AccountId>
        <AccountType/>
      </UserInfo>
      <UserInfo>
        <DisplayName>Bute Medical Society</DisplayName>
        <AccountId>49</AccountId>
        <AccountType/>
      </UserInfo>
      <UserInfo>
        <DisplayName>Capoeira Society</DisplayName>
        <AccountId>50</AccountId>
        <AccountType/>
      </UserInfo>
      <UserInfo>
        <DisplayName>Catholic Society</DisplayName>
        <AccountId>51</AccountId>
        <AccountType/>
      </UserInfo>
      <UserInfo>
        <DisplayName>Celtic Society</DisplayName>
        <AccountId>52</AccountId>
        <AccountType/>
      </UserInfo>
      <UserInfo>
        <DisplayName>Ceramics Society</DisplayName>
        <AccountId>53</AccountId>
        <AccountType/>
      </UserInfo>
      <UserInfo>
        <DisplayName>Chemical Society</DisplayName>
        <AccountId>54</AccountId>
        <AccountType/>
      </UserInfo>
      <UserInfo>
        <DisplayName>Chess Society St Andrews</DisplayName>
        <AccountId>55</AccountId>
        <AccountType/>
      </UserInfo>
      <UserInfo>
        <DisplayName>Children of Rwanda</DisplayName>
        <AccountId>56</AccountId>
        <AccountType/>
      </UserInfo>
      <UserInfo>
        <DisplayName>Chinese Hongpao Society</DisplayName>
        <AccountId>57</AccountId>
        <AccountType/>
      </UserInfo>
      <UserInfo>
        <DisplayName>Chinese Students and Scholars Association</DisplayName>
        <AccountId>58</AccountId>
        <AccountType/>
      </UserInfo>
      <UserInfo>
        <DisplayName>St Andrews University Christian Union</DisplayName>
        <AccountId>59</AccountId>
        <AccountType/>
      </UserInfo>
      <UserInfo>
        <DisplayName>St Andrews Coexistence Initiative</DisplayName>
        <AccountId>60</AccountId>
        <AccountType/>
      </UserInfo>
      <UserInfo>
        <DisplayName>St Andrews Coffee Society</DisplayName>
        <AccountId>61</AccountId>
        <AccountType/>
      </UserInfo>
      <UserInfo>
        <DisplayName>The St Andrews Comedy Society</DisplayName>
        <AccountId>62</AccountId>
        <AccountType/>
      </UserInfo>
      <UserInfo>
        <DisplayName>Consulting Society St Andrews</DisplayName>
        <AccountId>63</AccountId>
        <AccountType/>
      </UserInfo>
      <UserInfo>
        <DisplayName>CoppaFeel! St Andrews</DisplayName>
        <AccountId>64</AccountId>
        <AccountType/>
      </UserInfo>
      <UserInfo>
        <DisplayName>Craft Society</DisplayName>
        <AccountId>65</AccountId>
        <AccountType/>
      </UserInfo>
      <UserInfo>
        <DisplayName>Czech and Slovak Society</DisplayName>
        <AccountId>66</AccountId>
        <AccountType/>
      </UserInfo>
      <UserInfo>
        <DisplayName>Dance Club-UStA</DisplayName>
        <AccountId>67</AccountId>
        <AccountType/>
      </UserInfo>
      <UserInfo>
        <DisplayName>Democrats Overseas / St Andrews</DisplayName>
        <AccountId>68</AccountId>
        <AccountType/>
      </UserInfo>
      <UserInfo>
        <DisplayName>Wargaming and Roleplaying Society</DisplayName>
        <AccountId>69</AccountId>
        <AccountType/>
      </UserInfo>
      <UserInfo>
        <DisplayName>Disney Society</DisplayName>
        <AccountId>70</AccountId>
        <AccountType/>
      </UserInfo>
      <UserInfo>
        <DisplayName>Doctor Who Society</DisplayName>
        <AccountId>71</AccountId>
        <AccountType/>
      </UserInfo>
      <UserInfo>
        <DisplayName>Dog Walking Society</DisplayName>
        <AccountId>72</AccountId>
        <AccountType/>
      </UserInfo>
      <UserInfo>
        <DisplayName>DreamWorks Society</DisplayName>
        <AccountId>73</AccountId>
        <AccountType/>
      </UserInfo>
      <UserInfo>
        <DisplayName>Economics Society</DisplayName>
        <AccountId>74</AccountId>
        <AccountType/>
      </UserInfo>
      <UserInfo>
        <DisplayName>Effective Altruism Society</DisplayName>
        <AccountId>75</AccountId>
        <AccountType/>
      </UserInfo>
      <UserInfo>
        <DisplayName>Enactus St. Andrews</DisplayName>
        <AccountId>76</AccountId>
        <AccountType/>
      </UserInfo>
      <UserInfo>
        <DisplayName>Entrepreneurs Society</DisplayName>
        <AccountId>77</AccountId>
        <AccountType/>
      </UserInfo>
      <UserInfo>
        <DisplayName>Filipino Soceity</DisplayName>
        <AccountId>78</AccountId>
        <AccountType/>
      </UserInfo>
      <UserInfo>
        <DisplayName>Film Society</DisplayName>
        <AccountId>79</AccountId>
        <AccountType/>
      </UserInfo>
      <UserInfo>
        <DisplayName>The Filmmakers' Society of St Andrews University</DisplayName>
        <AccountId>80</AccountId>
        <AccountType/>
      </UserInfo>
      <UserInfo>
        <DisplayName>Fine Food and Dining Society</DisplayName>
        <AccountId>81</AccountId>
        <AccountType/>
      </UserInfo>
      <UserInfo>
        <DisplayName>Traditional and Folk Music Society</DisplayName>
        <AccountId>82</AccountId>
        <AccountType/>
      </UserInfo>
      <UserInfo>
        <DisplayName>Michael Good</DisplayName>
        <AccountId>83</AccountId>
        <AccountType/>
      </UserInfo>
      <UserInfo>
        <DisplayName>Foreign Affairs Society</DisplayName>
        <AccountId>84</AccountId>
        <AccountType/>
      </UserInfo>
      <UserInfo>
        <DisplayName>French Society</DisplayName>
        <AccountId>85</AccountId>
        <AccountType/>
      </UserInfo>
      <UserInfo>
        <DisplayName>Friends of Medecins San Frontieres</DisplayName>
        <AccountId>86</AccountId>
        <AccountType/>
      </UserInfo>
      <UserInfo>
        <DisplayName>Frog Society</DisplayName>
        <AccountId>87</AccountId>
        <AccountType/>
      </UserInfo>
      <UserInfo>
        <DisplayName>St Andrews Gaming Society</DisplayName>
        <AccountId>88</AccountId>
        <AccountType/>
      </UserInfo>
      <UserInfo>
        <DisplayName>Geography Society Email</DisplayName>
        <AccountId>89</AccountId>
        <AccountType/>
      </UserInfo>
      <UserInfo>
        <DisplayName>Geological Society</DisplayName>
        <AccountId>90</AccountId>
        <AccountType/>
      </UserInfo>
      <UserInfo>
        <DisplayName>Gilbert and Sullivan Society Mail</DisplayName>
        <AccountId>91</AccountId>
        <AccountType/>
      </UserInfo>
      <UserInfo>
        <DisplayName>Guide Dogs Society</DisplayName>
        <AccountId>92</AccountId>
        <AccountType/>
      </UserInfo>
      <UserInfo>
        <DisplayName>Hindu Jain Sikh Society</DisplayName>
        <AccountId>93</AccountId>
        <AccountType/>
      </UserInfo>
      <UserInfo>
        <DisplayName>The Hispanic Society</DisplayName>
        <AccountId>94</AccountId>
        <AccountType/>
      </UserInfo>
      <UserInfo>
        <DisplayName>History Society Mail</DisplayName>
        <AccountId>95</AccountId>
        <AccountType/>
      </UserInfo>
      <UserInfo>
        <DisplayName>Hong Kong Public Affairs and Social Services Society</DisplayName>
        <AccountId>96</AccountId>
        <AccountType/>
      </UserInfo>
      <UserInfo>
        <DisplayName>Hong Kong Society</DisplayName>
        <AccountId>97</AccountId>
        <AccountType/>
      </UserInfo>
      <UserInfo>
        <DisplayName>Hummus And Snacking Society</DisplayName>
        <AccountId>98</AccountId>
        <AccountType/>
      </UserInfo>
      <UserInfo>
        <DisplayName>University Creative Writing Society</DisplayName>
        <AccountId>99</AccountId>
        <AccountType/>
      </UserInfo>
      <UserInfo>
        <DisplayName>University of St Andrews Investment Society</DisplayName>
        <AccountId>100</AccountId>
        <AccountType/>
      </UserInfo>
      <UserInfo>
        <DisplayName>Italian Society</DisplayName>
        <AccountId>101</AccountId>
        <AccountType/>
      </UserInfo>
      <UserInfo>
        <DisplayName>The Japanese Society</DisplayName>
        <AccountId>102</AccountId>
        <AccountType/>
      </UserInfo>
      <UserInfo>
        <DisplayName>Jazz Society</DisplayName>
        <AccountId>103</AccountId>
        <AccountType/>
      </UserInfo>
      <UserInfo>
        <DisplayName>The Just So Society</DisplayName>
        <AccountId>104</AccountId>
        <AccountType/>
      </UserInfo>
      <UserInfo>
        <DisplayName>The Knitting Society</DisplayName>
        <AccountId>105</AccountId>
        <AccountType/>
      </UserInfo>
      <UserInfo>
        <DisplayName>University of St Andrews Korean Society</DisplayName>
        <AccountId>106</AccountId>
        <AccountType/>
      </UserInfo>
      <UserInfo>
        <DisplayName>St Andrews Labour Group</DisplayName>
        <AccountId>107</AccountId>
        <AccountType/>
      </UserInfo>
      <UserInfo>
        <DisplayName>Latin American / Reggaeton Society</DisplayName>
        <AccountId>108</AccountId>
        <AccountType/>
      </UserInfo>
      <UserInfo>
        <DisplayName>St Andrews Law Society</DisplayName>
        <AccountId>109</AccountId>
        <AccountType/>
      </UserInfo>
      <UserInfo>
        <DisplayName>St Andrews University Liberal Democrats</DisplayName>
        <AccountId>110</AccountId>
        <AccountType/>
      </UserInfo>
      <UserInfo>
        <DisplayName>Linen and Lace Society</DisplayName>
        <AccountId>111</AccountId>
        <AccountType/>
      </UserInfo>
      <UserInfo>
        <DisplayName>The Mackenzie General Practice Society</DisplayName>
        <AccountId>112</AccountId>
        <AccountType/>
      </UserInfo>
      <UserInfo>
        <DisplayName>St Andrews University Madrigal Group</DisplayName>
        <AccountId>113</AccountId>
        <AccountType/>
      </UserInfo>
      <UserInfo>
        <DisplayName>St Andrews Marine Society</DisplayName>
        <AccountId>114</AccountId>
        <AccountType/>
      </UserInfo>
      <UserInfo>
        <DisplayName>University of St Andrews Mary's Meals</DisplayName>
        <AccountId>115</AccountId>
        <AccountType/>
      </UserInfo>
      <UserInfo>
        <DisplayName>Mathematics Society</DisplayName>
        <AccountId>116</AccountId>
        <AccountType/>
      </UserInfo>
      <UserInfo>
        <DisplayName>Medical Ethics Society</DisplayName>
        <AccountId>117</AccountId>
        <AccountType/>
      </UserInfo>
      <UserInfo>
        <DisplayName>mindfulness</DisplayName>
        <AccountId>118</AccountId>
        <AccountType/>
      </UserInfo>
      <UserInfo>
        <DisplayName>Motorsports Society</DisplayName>
        <AccountId>119</AccountId>
        <AccountType/>
      </UserInfo>
      <UserInfo>
        <DisplayName>St Andrews Music Society</DisplayName>
        <AccountId>120</AccountId>
        <AccountType/>
      </UserInfo>
      <UserInfo>
        <DisplayName>Islamic Society</DisplayName>
        <AccountId>121</AccountId>
        <AccountType/>
      </UserInfo>
      <UserInfo>
        <DisplayName>Reed Mullen</DisplayName>
        <AccountId>122</AccountId>
        <AccountType/>
      </UserInfo>
      <UserInfo>
        <DisplayName>Nutritank Society St Andrews</DisplayName>
        <AccountId>123</AccountId>
        <AccountType/>
      </UserInfo>
      <UserInfo>
        <DisplayName>St Andrews Oncology Society</DisplayName>
        <AccountId>124</AccountId>
        <AccountType/>
      </UserInfo>
      <UserInfo>
        <DisplayName>One for the World</DisplayName>
        <AccountId>125</AccountId>
        <AccountType/>
      </UserInfo>
      <UserInfo>
        <DisplayName>OpSoc St. Andrews</DisplayName>
        <AccountId>126</AccountId>
        <AccountType/>
      </UserInfo>
      <UserInfo>
        <DisplayName>Our Choice</DisplayName>
        <AccountId>127</AccountId>
        <AccountType/>
      </UserInfo>
      <UserInfo>
        <DisplayName>spookysoc</DisplayName>
        <AccountId>128</AccountId>
        <AccountType/>
      </UserInfo>
      <UserInfo>
        <DisplayName>Persian Culture Society</DisplayName>
        <AccountId>129</AccountId>
        <AccountType/>
      </UserInfo>
      <UserInfo>
        <DisplayName>The Philosophy Society</DisplayName>
        <AccountId>130</AccountId>
        <AccountType/>
      </UserInfo>
      <UserInfo>
        <DisplayName>The Photographic Society</DisplayName>
        <AccountId>131</AccountId>
        <AccountType/>
      </UserInfo>
      <UserInfo>
        <DisplayName>Physics Society</DisplayName>
        <AccountId>132</AccountId>
        <AccountType/>
      </UserInfo>
      <UserInfo>
        <DisplayName>Pokemon Society</DisplayName>
        <AccountId>133</AccountId>
        <AccountType/>
      </UserInfo>
      <UserInfo>
        <DisplayName>The Poker Society</DisplayName>
        <AccountId>134</AccountId>
        <AccountType/>
      </UserInfo>
      <UserInfo>
        <DisplayName>Polish Society</DisplayName>
        <AccountId>135</AccountId>
        <AccountType/>
      </UserInfo>
      <UserInfo>
        <DisplayName>The Pool Society</DisplayName>
        <AccountId>136</AccountId>
        <AccountType/>
      </UserInfo>
      <UserInfo>
        <DisplayName>Populus Society</DisplayName>
        <AccountId>137</AccountId>
        <AccountType/>
      </UserInfo>
      <UserInfo>
        <DisplayName>PreMedical Society</DisplayName>
        <AccountId>138</AccountId>
        <AccountType/>
      </UserInfo>
      <UserInfo>
        <DisplayName>Project Anime</DisplayName>
        <AccountId>139</AccountId>
        <AccountType/>
      </UserInfo>
      <UserInfo>
        <DisplayName>Protocol Magazine</DisplayName>
        <AccountId>140</AccountId>
        <AccountType/>
      </UserInfo>
      <UserInfo>
        <DisplayName>Psychology Society</DisplayName>
        <AccountId>141</AccountId>
        <AccountType/>
      </UserInfo>
      <UserInfo>
        <DisplayName>Harry Potter society</DisplayName>
        <AccountId>142</AccountId>
        <AccountType/>
      </UserInfo>
      <UserInfo>
        <DisplayName>Hip Hop Society</DisplayName>
        <AccountId>143</AccountId>
        <AccountType/>
      </UserInfo>
      <UserInfo>
        <DisplayName>Refugee Action St Andrews</DisplayName>
        <AccountId>144</AccountId>
        <AccountType/>
      </UserInfo>
      <UserInfo>
        <DisplayName>Rock Society Mail</DisplayName>
        <AccountId>145</AccountId>
        <AccountType/>
      </UserInfo>
      <UserInfo>
        <DisplayName>The Russian Society</DisplayName>
        <AccountId>146</AccountId>
        <AccountType/>
      </UserInfo>
      <UserInfo>
        <DisplayName>SaIntelligence - Machine Learning Society</DisplayName>
        <AccountId>147</AccountId>
        <AccountType/>
      </UserInfo>
      <UserInfo>
        <DisplayName>University of St.Andrews Asian Society Mail</DisplayName>
        <AccountId>148</AccountId>
        <AccountType/>
      </UserInfo>
      <UserInfo>
        <DisplayName>Save the Children Society</DisplayName>
        <AccountId>149</AccountId>
        <AccountType/>
      </UserInfo>
      <UserInfo>
        <DisplayName>Science Fiction Society</DisplayName>
        <AccountId>150</AccountId>
        <AccountType/>
      </UserInfo>
      <UserInfo>
        <DisplayName>The Ethnic and Interpretative Dance Society</DisplayName>
        <AccountId>151</AccountId>
        <AccountType/>
      </UserInfo>
      <UserInfo>
        <DisplayName>Shire of Caer Caledon Mediaeval Society</DisplayName>
        <AccountId>152</AccountId>
        <AccountType/>
      </UserInfo>
      <UserInfo>
        <DisplayName>Singapore Society</DisplayName>
        <AccountId>153</AccountId>
        <AccountType/>
      </UserInfo>
      <UserInfo>
        <DisplayName>St Andrews Sport and Exercise Medicine Society</DisplayName>
        <AccountId>154</AccountId>
        <AccountType/>
      </UserInfo>
      <UserInfo>
        <DisplayName>Ruby Versfeld</DisplayName>
        <AccountId>155</AccountId>
        <AccountType/>
      </UserInfo>
      <UserInfo>
        <DisplayName>St Andrews Adventure Group</DisplayName>
        <AccountId>156</AccountId>
        <AccountType/>
      </UserInfo>
      <UserInfo>
        <DisplayName>St Andrews University Computing Society</DisplayName>
        <AccountId>157</AccountId>
        <AccountType/>
      </UserInfo>
      <UserInfo>
        <DisplayName>St Andrews Journalism Network</DisplayName>
        <AccountId>158</AccountId>
        <AccountType/>
      </UserInfo>
      <UserInfo>
        <DisplayName>St Andrews Malaysian International Group</DisplayName>
        <AccountId>159</AccountId>
        <AccountType/>
      </UserInfo>
      <UserInfo>
        <DisplayName>St Mary's College Society</DisplayName>
        <AccountId>160</AccountId>
        <AccountType/>
      </UserInfo>
      <UserInfo>
        <DisplayName>Students' Archaeological Society</DisplayName>
        <AccountId>161</AccountId>
        <AccountType/>
      </UserInfo>
      <UserInfo>
        <DisplayName>St Andrews University Students for Independence</DisplayName>
        <AccountId>162</AccountId>
        <AccountType/>
      </UserInfo>
      <UserInfo>
        <DisplayName>Students4life</DisplayName>
        <AccountId>163</AccountId>
        <AccountType/>
      </UserInfo>
      <UserInfo>
        <DisplayName>Surgical Society</DisplayName>
        <AccountId>164</AccountId>
        <AccountType/>
      </UserInfo>
      <UserInfo>
        <DisplayName>Sustainable Development Society Email</DisplayName>
        <AccountId>165</AccountId>
        <AccountType/>
      </UserInfo>
      <UserInfo>
        <DisplayName>Swing Dance Society</DisplayName>
        <AccountId>166</AccountId>
        <AccountType/>
      </UserInfo>
      <UserInfo>
        <DisplayName>Taste of Asia</DisplayName>
        <AccountId>167</AccountId>
        <AccountType/>
      </UserInfo>
      <UserInfo>
        <DisplayName>The Tea Society</DisplayName>
        <AccountId>168</AccountId>
        <AccountType/>
      </UserInfo>
      <UserInfo>
        <DisplayName>Teddy Bear Hospital</DisplayName>
        <AccountId>169</AccountId>
        <AccountType/>
      </UserInfo>
      <UserInfo>
        <DisplayName>Thai Society</DisplayName>
        <AccountId>170</AccountId>
        <AccountType/>
      </UserInfo>
      <UserInfo>
        <DisplayName>Unifitness Society</DisplayName>
        <AccountId>171</AccountId>
        <AccountType/>
      </UserInfo>
      <UserInfo>
        <DisplayName>St Society</DisplayName>
        <AccountId>172</AccountId>
        <AccountType/>
      </UserInfo>
      <UserInfo>
        <DisplayName>United Nations Association St Andrews</DisplayName>
        <AccountId>173</AccountId>
        <AccountType/>
      </UserInfo>
      <UserInfo>
        <DisplayName>Welsh Society Cymdeithas Cymry St Andrews</DisplayName>
        <AccountId>174</AccountId>
        <AccountType/>
      </UserInfo>
      <UserInfo>
        <DisplayName>wildlifesoc</DisplayName>
        <AccountId>175</AccountId>
        <AccountType/>
      </UserInfo>
      <UserInfo>
        <DisplayName>Women for Women International</DisplayName>
        <AccountId>176</AccountId>
        <AccountType/>
      </UserInfo>
      <UserInfo>
        <DisplayName>Women in Computer Science</DisplayName>
        <AccountId>177</AccountId>
        <AccountType/>
      </UserInfo>
      <UserInfo>
        <DisplayName>Yoga Society</DisplayName>
        <AccountId>178</AccountId>
        <AccountType/>
      </UserInfo>
      <UserInfo>
        <DisplayName>The Vegetarian and Vegan Society</DisplayName>
        <AccountId>179</AccountId>
        <AccountType/>
      </UserInfo>
      <UserInfo>
        <DisplayName>Drug Science Society</DisplayName>
        <AccountId>180</AccountId>
        <AccountType/>
      </UserInfo>
      <UserInfo>
        <DisplayName>Director of Student Development and Activities</DisplayName>
        <AccountId>181</AccountId>
        <AccountType/>
      </UserInfo>
      <UserInfo>
        <DisplayName>Societies Committee Affiliations Officer</DisplayName>
        <AccountId>182</AccountId>
        <AccountType/>
      </UserInfo>
      <UserInfo>
        <DisplayName>Societies' Grants</DisplayName>
        <AccountId>183</AccountId>
        <AccountType/>
      </UserInfo>
      <UserInfo>
        <DisplayName>Societies Elections Officer</DisplayName>
        <AccountId>184</AccountId>
        <AccountType/>
      </UserInfo>
      <UserInfo>
        <DisplayName>Charities Campaign Convener</DisplayName>
        <AccountId>185</AccountId>
        <AccountType/>
      </UserInfo>
      <UserInfo>
        <DisplayName>Charitable Societies Coordinator for the Charities Campaign</DisplayName>
        <AccountId>186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AD1E2B7C7E2428893823204E31919" ma:contentTypeVersion="12" ma:contentTypeDescription="Create a new document." ma:contentTypeScope="" ma:versionID="02030bf1ee273182b69ddc6c4f47cf74">
  <xsd:schema xmlns:xsd="http://www.w3.org/2001/XMLSchema" xmlns:xs="http://www.w3.org/2001/XMLSchema" xmlns:p="http://schemas.microsoft.com/office/2006/metadata/properties" xmlns:ns2="f270ce03-1363-4fe9-9aed-7bc851c5985f" xmlns:ns3="58da7824-5a4b-43cd-8f48-cc2657875b68" targetNamespace="http://schemas.microsoft.com/office/2006/metadata/properties" ma:root="true" ma:fieldsID="f5df7e1228cfa1cbc9fcf4301931f63f" ns2:_="" ns3:_="">
    <xsd:import namespace="f270ce03-1363-4fe9-9aed-7bc851c5985f"/>
    <xsd:import namespace="58da7824-5a4b-43cd-8f48-cc2657875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0ce03-1363-4fe9-9aed-7bc851c59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a7824-5a4b-43cd-8f48-cc2657875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944FC5-790B-45F4-9C3E-A36C0A6564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57A28F-E319-475B-B806-7720121B21B1}"/>
</file>

<file path=customXml/itemProps3.xml><?xml version="1.0" encoding="utf-8"?>
<ds:datastoreItem xmlns:ds="http://schemas.openxmlformats.org/officeDocument/2006/customXml" ds:itemID="{528986D5-EBC3-4A1F-8D71-362AEC431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51</Slides>
  <Notes>51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Society Health &amp; Safety Training</vt:lpstr>
      <vt:lpstr>Introduction</vt:lpstr>
      <vt:lpstr>Health and Safety, why do we need to bother?</vt:lpstr>
      <vt:lpstr>Why Does Health &amp; Safety matter?</vt:lpstr>
      <vt:lpstr>Why Does Health &amp; Safety matter?</vt:lpstr>
      <vt:lpstr>Why Does Health &amp; Safety matter?</vt:lpstr>
      <vt:lpstr>Why Does Health &amp; Safety matter?</vt:lpstr>
      <vt:lpstr>Why Does Health &amp; Safety matter?</vt:lpstr>
      <vt:lpstr>Why Does Health &amp; Safety matter?</vt:lpstr>
      <vt:lpstr>Why Risk Assessments Matter</vt:lpstr>
      <vt:lpstr>Why Risk Assessments Matter</vt:lpstr>
      <vt:lpstr>Risk Assessment</vt:lpstr>
      <vt:lpstr>What is a risk assessment?</vt:lpstr>
      <vt:lpstr>Why do we need to do a risk assessment?</vt:lpstr>
      <vt:lpstr>How do we do a risk assessment?</vt:lpstr>
      <vt:lpstr>How do we do a risk assessment?</vt:lpstr>
      <vt:lpstr>1. Identify the hazards</vt:lpstr>
      <vt:lpstr>1. Identify the hazards</vt:lpstr>
      <vt:lpstr>1. Identify the hazards</vt:lpstr>
      <vt:lpstr>2. Decide Who Might Be Harmed and How</vt:lpstr>
      <vt:lpstr>3. Evaluate the Risk and Decide On Precautions</vt:lpstr>
      <vt:lpstr>3. Evaluate the Risk and Decide On Precautions</vt:lpstr>
      <vt:lpstr>3. Evaluate the Risk and Decide On Precautions</vt:lpstr>
      <vt:lpstr>3. Evaluate the Risk and Decide On Precautions</vt:lpstr>
      <vt:lpstr>3. Evaluate the Risk and Decide On Precautions</vt:lpstr>
      <vt:lpstr>3. Evaluate the Risk and Decide On Precautions</vt:lpstr>
      <vt:lpstr>3. Evaluate the Risk and Decide On Precautions</vt:lpstr>
      <vt:lpstr>4. Record Your Findings</vt:lpstr>
      <vt:lpstr>4. Record Your Findings</vt:lpstr>
      <vt:lpstr>4. Record Your Findings</vt:lpstr>
      <vt:lpstr>4. Record Your Findings</vt:lpstr>
      <vt:lpstr>5. Review Your Risk Assessment and Update</vt:lpstr>
      <vt:lpstr>GRA Example</vt:lpstr>
      <vt:lpstr>GRA Example</vt:lpstr>
      <vt:lpstr>GRA Example</vt:lpstr>
      <vt:lpstr>When are Risk Assessments necessary?</vt:lpstr>
      <vt:lpstr>General Risk Assessment (GRA)</vt:lpstr>
      <vt:lpstr>General Risk Assessment (GRA)</vt:lpstr>
      <vt:lpstr>Supplemental Risk Assessment (SRA)</vt:lpstr>
      <vt:lpstr>Risk Assessment is not about</vt:lpstr>
      <vt:lpstr>Good Risk Assessment is about</vt:lpstr>
      <vt:lpstr>Important Information</vt:lpstr>
      <vt:lpstr>Accident and Incidents</vt:lpstr>
      <vt:lpstr>Accident and Incidents</vt:lpstr>
      <vt:lpstr>Trips Abroad</vt:lpstr>
      <vt:lpstr>Use of Private Residences</vt:lpstr>
      <vt:lpstr>Serving Alcohol</vt:lpstr>
      <vt:lpstr>Forms and Information Access</vt:lpstr>
      <vt:lpstr>Important Contacts</vt:lpstr>
      <vt:lpstr>Don’t hesitate to get in contact!</vt:lpstr>
      <vt:lpstr>Health and Safety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Health &amp; Safety Training</dc:title>
  <cp:revision>14</cp:revision>
  <dcterms:modified xsi:type="dcterms:W3CDTF">2021-04-29T12:23:15Z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0x010100581AD1E2B7C7E2428893823204E31919</vt:lpwstr>
  </property>
</Properties>
</file>